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7" r:id="rId2"/>
    <p:sldId id="256"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7" r:id="rId30"/>
    <p:sldId id="284" r:id="rId31"/>
    <p:sldId id="285" r:id="rId32"/>
    <p:sldId id="286" r:id="rId33"/>
    <p:sldId id="288" r:id="rId34"/>
  </p:sldIdLst>
  <p:sldSz cx="9144000" cy="6858000" type="screen4x3"/>
  <p:notesSz cx="9144000" cy="6858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775" autoAdjust="0"/>
  </p:normalViewPr>
  <p:slideViewPr>
    <p:cSldViewPr>
      <p:cViewPr varScale="1">
        <p:scale>
          <a:sx n="69" d="100"/>
          <a:sy n="69" d="100"/>
        </p:scale>
        <p:origin x="65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243622637058009"/>
          <c:y val="4.9965223097112856E-2"/>
          <c:w val="0.58672520569760245"/>
          <c:h val="0.84475240594925638"/>
        </c:manualLayout>
      </c:layout>
      <c:barChart>
        <c:barDir val="col"/>
        <c:grouping val="clustered"/>
        <c:varyColors val="0"/>
        <c:ser>
          <c:idx val="0"/>
          <c:order val="0"/>
          <c:tx>
            <c:strRef>
              <c:f>Sheet1!$B$1</c:f>
              <c:strCache>
                <c:ptCount val="1"/>
                <c:pt idx="0">
                  <c:v>No. of Undistinguished Fault Pairs for  Detection Test</c:v>
                </c:pt>
              </c:strCache>
            </c:strRef>
          </c:tx>
          <c:invertIfNegative val="0"/>
          <c:cat>
            <c:strRef>
              <c:f>Sheet1!$A$2:$A$8</c:f>
              <c:strCache>
                <c:ptCount val="7"/>
                <c:pt idx="0">
                  <c:v>s27</c:v>
                </c:pt>
                <c:pt idx="1">
                  <c:v>s298</c:v>
                </c:pt>
                <c:pt idx="2">
                  <c:v>s420</c:v>
                </c:pt>
                <c:pt idx="3">
                  <c:v>s526</c:v>
                </c:pt>
                <c:pt idx="4">
                  <c:v>s838</c:v>
                </c:pt>
                <c:pt idx="5">
                  <c:v>s1423</c:v>
                </c:pt>
                <c:pt idx="6">
                  <c:v>s5378</c:v>
                </c:pt>
              </c:strCache>
            </c:strRef>
          </c:cat>
          <c:val>
            <c:numRef>
              <c:f>Sheet1!$B$2:$B$8</c:f>
              <c:numCache>
                <c:formatCode>General</c:formatCode>
                <c:ptCount val="7"/>
                <c:pt idx="0">
                  <c:v>29</c:v>
                </c:pt>
                <c:pt idx="1">
                  <c:v>106</c:v>
                </c:pt>
                <c:pt idx="2">
                  <c:v>429</c:v>
                </c:pt>
                <c:pt idx="3">
                  <c:v>226</c:v>
                </c:pt>
                <c:pt idx="4">
                  <c:v>895</c:v>
                </c:pt>
                <c:pt idx="5">
                  <c:v>355</c:v>
                </c:pt>
                <c:pt idx="6">
                  <c:v>877</c:v>
                </c:pt>
              </c:numCache>
            </c:numRef>
          </c:val>
        </c:ser>
        <c:ser>
          <c:idx val="1"/>
          <c:order val="1"/>
          <c:tx>
            <c:strRef>
              <c:f>Sheet1!$C$1</c:f>
              <c:strCache>
                <c:ptCount val="1"/>
                <c:pt idx="0">
                  <c:v>No. of Undistinguished Fault Pairs for Diagnostic Test</c:v>
                </c:pt>
              </c:strCache>
            </c:strRef>
          </c:tx>
          <c:invertIfNegative val="0"/>
          <c:cat>
            <c:strRef>
              <c:f>Sheet1!$A$2:$A$8</c:f>
              <c:strCache>
                <c:ptCount val="7"/>
                <c:pt idx="0">
                  <c:v>s27</c:v>
                </c:pt>
                <c:pt idx="1">
                  <c:v>s298</c:v>
                </c:pt>
                <c:pt idx="2">
                  <c:v>s420</c:v>
                </c:pt>
                <c:pt idx="3">
                  <c:v>s526</c:v>
                </c:pt>
                <c:pt idx="4">
                  <c:v>s838</c:v>
                </c:pt>
                <c:pt idx="5">
                  <c:v>s1423</c:v>
                </c:pt>
                <c:pt idx="6">
                  <c:v>s5378</c:v>
                </c:pt>
              </c:strCache>
            </c:strRef>
          </c:cat>
          <c:val>
            <c:numRef>
              <c:f>Sheet1!$C$2:$C$8</c:f>
              <c:numCache>
                <c:formatCode>General</c:formatCode>
                <c:ptCount val="7"/>
                <c:pt idx="0">
                  <c:v>1</c:v>
                </c:pt>
                <c:pt idx="1">
                  <c:v>47</c:v>
                </c:pt>
                <c:pt idx="2">
                  <c:v>170</c:v>
                </c:pt>
                <c:pt idx="3">
                  <c:v>98</c:v>
                </c:pt>
                <c:pt idx="4">
                  <c:v>356</c:v>
                </c:pt>
                <c:pt idx="5">
                  <c:v>199</c:v>
                </c:pt>
                <c:pt idx="6">
                  <c:v>98</c:v>
                </c:pt>
              </c:numCache>
            </c:numRef>
          </c:val>
        </c:ser>
        <c:dLbls>
          <c:showLegendKey val="0"/>
          <c:showVal val="0"/>
          <c:showCatName val="0"/>
          <c:showSerName val="0"/>
          <c:showPercent val="0"/>
          <c:showBubbleSize val="0"/>
        </c:dLbls>
        <c:gapWidth val="150"/>
        <c:axId val="298051232"/>
        <c:axId val="298054032"/>
      </c:barChart>
      <c:catAx>
        <c:axId val="298051232"/>
        <c:scaling>
          <c:orientation val="minMax"/>
        </c:scaling>
        <c:delete val="0"/>
        <c:axPos val="b"/>
        <c:numFmt formatCode="General" sourceLinked="0"/>
        <c:majorTickMark val="out"/>
        <c:minorTickMark val="none"/>
        <c:tickLblPos val="nextTo"/>
        <c:crossAx val="298054032"/>
        <c:crosses val="autoZero"/>
        <c:auto val="1"/>
        <c:lblAlgn val="ctr"/>
        <c:lblOffset val="100"/>
        <c:noMultiLvlLbl val="0"/>
      </c:catAx>
      <c:valAx>
        <c:axId val="298054032"/>
        <c:scaling>
          <c:orientation val="minMax"/>
          <c:max val="900"/>
        </c:scaling>
        <c:delete val="0"/>
        <c:axPos val="l"/>
        <c:majorGridlines/>
        <c:numFmt formatCode="General" sourceLinked="1"/>
        <c:majorTickMark val="out"/>
        <c:minorTickMark val="none"/>
        <c:tickLblPos val="nextTo"/>
        <c:crossAx val="298051232"/>
        <c:crosses val="autoZero"/>
        <c:crossBetween val="between"/>
      </c:valAx>
    </c:plotArea>
    <c:legend>
      <c:legendPos val="r"/>
      <c:layout>
        <c:manualLayout>
          <c:xMode val="edge"/>
          <c:yMode val="edge"/>
          <c:x val="0.69657730985873956"/>
          <c:y val="0.46660892388451441"/>
          <c:w val="0.30342269014126044"/>
          <c:h val="0.51678215223097113"/>
        </c:manualLayout>
      </c:layout>
      <c:overlay val="0"/>
    </c:legend>
    <c:plotVisOnly val="1"/>
    <c:dispBlanksAs val="gap"/>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4949803149606299E-2"/>
          <c:y val="3.4335875984251966E-2"/>
          <c:w val="0.5991013481269386"/>
          <c:h val="0.8253464566929134"/>
        </c:manualLayout>
      </c:layout>
      <c:barChart>
        <c:barDir val="col"/>
        <c:grouping val="clustered"/>
        <c:varyColors val="0"/>
        <c:ser>
          <c:idx val="0"/>
          <c:order val="0"/>
          <c:tx>
            <c:strRef>
              <c:f>Sheet1!$B$1</c:f>
              <c:strCache>
                <c:ptCount val="1"/>
                <c:pt idx="0">
                  <c:v>DC for Detection Test (%)</c:v>
                </c:pt>
              </c:strCache>
            </c:strRef>
          </c:tx>
          <c:invertIfNegative val="0"/>
          <c:cat>
            <c:strRef>
              <c:f>Sheet1!$A$2:$A$8</c:f>
              <c:strCache>
                <c:ptCount val="7"/>
                <c:pt idx="0">
                  <c:v>s27</c:v>
                </c:pt>
                <c:pt idx="1">
                  <c:v>s298</c:v>
                </c:pt>
                <c:pt idx="2">
                  <c:v>s420</c:v>
                </c:pt>
                <c:pt idx="3">
                  <c:v>s526</c:v>
                </c:pt>
                <c:pt idx="4">
                  <c:v>s838</c:v>
                </c:pt>
                <c:pt idx="5">
                  <c:v>s1423</c:v>
                </c:pt>
                <c:pt idx="6">
                  <c:v>s5378</c:v>
                </c:pt>
              </c:strCache>
            </c:strRef>
          </c:cat>
          <c:val>
            <c:numRef>
              <c:f>Sheet1!$B$2:$B$8</c:f>
              <c:numCache>
                <c:formatCode>General</c:formatCode>
                <c:ptCount val="7"/>
                <c:pt idx="0">
                  <c:v>54.3</c:v>
                </c:pt>
                <c:pt idx="1">
                  <c:v>62.4</c:v>
                </c:pt>
                <c:pt idx="2">
                  <c:v>54.9</c:v>
                </c:pt>
                <c:pt idx="3">
                  <c:v>47.8</c:v>
                </c:pt>
                <c:pt idx="4">
                  <c:v>53.3</c:v>
                </c:pt>
                <c:pt idx="5">
                  <c:v>80.5</c:v>
                </c:pt>
                <c:pt idx="6">
                  <c:v>83.1</c:v>
                </c:pt>
              </c:numCache>
            </c:numRef>
          </c:val>
        </c:ser>
        <c:ser>
          <c:idx val="1"/>
          <c:order val="1"/>
          <c:tx>
            <c:strRef>
              <c:f>Sheet1!$C$1</c:f>
              <c:strCache>
                <c:ptCount val="1"/>
                <c:pt idx="0">
                  <c:v>DC for Diagnostic Test (%)</c:v>
                </c:pt>
              </c:strCache>
            </c:strRef>
          </c:tx>
          <c:invertIfNegative val="0"/>
          <c:cat>
            <c:strRef>
              <c:f>Sheet1!$A$2:$A$8</c:f>
              <c:strCache>
                <c:ptCount val="7"/>
                <c:pt idx="0">
                  <c:v>s27</c:v>
                </c:pt>
                <c:pt idx="1">
                  <c:v>s298</c:v>
                </c:pt>
                <c:pt idx="2">
                  <c:v>s420</c:v>
                </c:pt>
                <c:pt idx="3">
                  <c:v>s526</c:v>
                </c:pt>
                <c:pt idx="4">
                  <c:v>s838</c:v>
                </c:pt>
                <c:pt idx="5">
                  <c:v>s1423</c:v>
                </c:pt>
                <c:pt idx="6">
                  <c:v>s5378</c:v>
                </c:pt>
              </c:strCache>
            </c:strRef>
          </c:cat>
          <c:val>
            <c:numRef>
              <c:f>Sheet1!$C$2:$C$8</c:f>
              <c:numCache>
                <c:formatCode>General</c:formatCode>
                <c:ptCount val="7"/>
                <c:pt idx="0">
                  <c:v>100</c:v>
                </c:pt>
                <c:pt idx="1">
                  <c:v>77.7</c:v>
                </c:pt>
                <c:pt idx="2">
                  <c:v>81</c:v>
                </c:pt>
                <c:pt idx="3">
                  <c:v>58.1</c:v>
                </c:pt>
                <c:pt idx="4">
                  <c:v>78.5</c:v>
                </c:pt>
                <c:pt idx="5">
                  <c:v>92.1</c:v>
                </c:pt>
                <c:pt idx="6">
                  <c:v>91</c:v>
                </c:pt>
              </c:numCache>
            </c:numRef>
          </c:val>
        </c:ser>
        <c:dLbls>
          <c:showLegendKey val="0"/>
          <c:showVal val="0"/>
          <c:showCatName val="0"/>
          <c:showSerName val="0"/>
          <c:showPercent val="0"/>
          <c:showBubbleSize val="0"/>
        </c:dLbls>
        <c:gapWidth val="150"/>
        <c:axId val="303292912"/>
        <c:axId val="303305232"/>
      </c:barChart>
      <c:catAx>
        <c:axId val="303292912"/>
        <c:scaling>
          <c:orientation val="minMax"/>
        </c:scaling>
        <c:delete val="0"/>
        <c:axPos val="b"/>
        <c:numFmt formatCode="General" sourceLinked="0"/>
        <c:majorTickMark val="out"/>
        <c:minorTickMark val="none"/>
        <c:tickLblPos val="nextTo"/>
        <c:crossAx val="303305232"/>
        <c:crosses val="autoZero"/>
        <c:auto val="1"/>
        <c:lblAlgn val="ctr"/>
        <c:lblOffset val="100"/>
        <c:noMultiLvlLbl val="0"/>
      </c:catAx>
      <c:valAx>
        <c:axId val="303305232"/>
        <c:scaling>
          <c:orientation val="minMax"/>
          <c:max val="100"/>
        </c:scaling>
        <c:delete val="0"/>
        <c:axPos val="l"/>
        <c:majorGridlines/>
        <c:numFmt formatCode="General" sourceLinked="1"/>
        <c:majorTickMark val="out"/>
        <c:minorTickMark val="none"/>
        <c:tickLblPos val="nextTo"/>
        <c:crossAx val="303292912"/>
        <c:crosses val="autoZero"/>
        <c:crossBetween val="between"/>
      </c:valAx>
    </c:plotArea>
    <c:legend>
      <c:legendPos val="r"/>
      <c:layout>
        <c:manualLayout>
          <c:xMode val="edge"/>
          <c:yMode val="edge"/>
          <c:x val="0.69941905052620901"/>
          <c:y val="0.56868510571060671"/>
          <c:w val="0.30058094947379094"/>
          <c:h val="0.28549491742749367"/>
        </c:manualLayout>
      </c:layout>
      <c:overlay val="0"/>
    </c:legend>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DC for single-timeframe ATPG model (B)</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s27</c:v>
                </c:pt>
                <c:pt idx="1">
                  <c:v>s298</c:v>
                </c:pt>
                <c:pt idx="2">
                  <c:v>s1423</c:v>
                </c:pt>
                <c:pt idx="3">
                  <c:v>s5378</c:v>
                </c:pt>
              </c:strCache>
            </c:strRef>
          </c:cat>
          <c:val>
            <c:numRef>
              <c:f>Sheet1!$B$2:$B$5</c:f>
              <c:numCache>
                <c:formatCode>General</c:formatCode>
                <c:ptCount val="4"/>
                <c:pt idx="0">
                  <c:v>97.8</c:v>
                </c:pt>
                <c:pt idx="1">
                  <c:v>70.099999999999994</c:v>
                </c:pt>
                <c:pt idx="2">
                  <c:v>84.2</c:v>
                </c:pt>
                <c:pt idx="3">
                  <c:v>89.6</c:v>
                </c:pt>
              </c:numCache>
            </c:numRef>
          </c:val>
        </c:ser>
        <c:ser>
          <c:idx val="1"/>
          <c:order val="1"/>
          <c:tx>
            <c:strRef>
              <c:f>Sheet1!$C$1</c:f>
              <c:strCache>
                <c:ptCount val="1"/>
                <c:pt idx="0">
                  <c:v>DC for two-timeframe ATPG model (A)</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s27</c:v>
                </c:pt>
                <c:pt idx="1">
                  <c:v>s298</c:v>
                </c:pt>
                <c:pt idx="2">
                  <c:v>s1423</c:v>
                </c:pt>
                <c:pt idx="3">
                  <c:v>s5378</c:v>
                </c:pt>
              </c:strCache>
            </c:strRef>
          </c:cat>
          <c:val>
            <c:numRef>
              <c:f>Sheet1!$C$2:$C$5</c:f>
              <c:numCache>
                <c:formatCode>General</c:formatCode>
                <c:ptCount val="4"/>
                <c:pt idx="0">
                  <c:v>100</c:v>
                </c:pt>
                <c:pt idx="1">
                  <c:v>77.7</c:v>
                </c:pt>
                <c:pt idx="2">
                  <c:v>92.1</c:v>
                </c:pt>
                <c:pt idx="3">
                  <c:v>91</c:v>
                </c:pt>
              </c:numCache>
            </c:numRef>
          </c:val>
        </c:ser>
        <c:dLbls>
          <c:showLegendKey val="0"/>
          <c:showVal val="1"/>
          <c:showCatName val="0"/>
          <c:showSerName val="0"/>
          <c:showPercent val="0"/>
          <c:showBubbleSize val="0"/>
        </c:dLbls>
        <c:gapWidth val="150"/>
        <c:overlap val="-25"/>
        <c:axId val="241500368"/>
        <c:axId val="241502048"/>
      </c:barChart>
      <c:catAx>
        <c:axId val="241500368"/>
        <c:scaling>
          <c:orientation val="minMax"/>
        </c:scaling>
        <c:delete val="0"/>
        <c:axPos val="b"/>
        <c:numFmt formatCode="General" sourceLinked="0"/>
        <c:majorTickMark val="none"/>
        <c:minorTickMark val="none"/>
        <c:tickLblPos val="nextTo"/>
        <c:crossAx val="241502048"/>
        <c:crosses val="autoZero"/>
        <c:auto val="1"/>
        <c:lblAlgn val="ctr"/>
        <c:lblOffset val="100"/>
        <c:noMultiLvlLbl val="0"/>
      </c:catAx>
      <c:valAx>
        <c:axId val="241502048"/>
        <c:scaling>
          <c:orientation val="minMax"/>
          <c:max val="120"/>
        </c:scaling>
        <c:delete val="1"/>
        <c:axPos val="l"/>
        <c:numFmt formatCode="General" sourceLinked="1"/>
        <c:majorTickMark val="none"/>
        <c:minorTickMark val="none"/>
        <c:tickLblPos val="nextTo"/>
        <c:crossAx val="241500368"/>
        <c:crosses val="autoZero"/>
        <c:crossBetween val="between"/>
      </c:valAx>
    </c:plotArea>
    <c:legend>
      <c:legendPos val="t"/>
      <c:overlay val="0"/>
    </c:legend>
    <c:plotVisOnly val="1"/>
    <c:dispBlanksAs val="gap"/>
    <c:showDLblsOverMax val="0"/>
  </c:chart>
  <c:txPr>
    <a:bodyPr/>
    <a:lstStyle/>
    <a:p>
      <a:pPr>
        <a:defRPr sz="1800"/>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02056F67-AEAF-4669-9072-1DA650286B4B}" type="datetimeFigureOut">
              <a:rPr lang="zh-CN" altLang="en-US" smtClean="0"/>
              <a:t>2015/6/8</a:t>
            </a:fld>
            <a:endParaRPr lang="zh-CN" altLang="en-US"/>
          </a:p>
        </p:txBody>
      </p:sp>
      <p:sp>
        <p:nvSpPr>
          <p:cNvPr id="4" name="页脚占位符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086D0BDE-C74A-46ED-8F7F-ADABB39521F9}" type="slidenum">
              <a:rPr lang="zh-CN" altLang="en-US" smtClean="0"/>
              <a:t>‹#›</a:t>
            </a:fld>
            <a:endParaRPr lang="zh-CN" altLang="en-US"/>
          </a:p>
        </p:txBody>
      </p:sp>
    </p:spTree>
    <p:extLst>
      <p:ext uri="{BB962C8B-B14F-4D97-AF65-F5344CB8AC3E}">
        <p14:creationId xmlns:p14="http://schemas.microsoft.com/office/powerpoint/2010/main" val="36858113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B5EC84C5-BD77-449B-B108-7A2D38669F03}" type="datetimeFigureOut">
              <a:rPr lang="zh-CN" altLang="en-US" smtClean="0"/>
              <a:t>2015/6/8</a:t>
            </a:fld>
            <a:endParaRPr lang="zh-CN" altLang="en-US"/>
          </a:p>
        </p:txBody>
      </p:sp>
      <p:sp>
        <p:nvSpPr>
          <p:cNvPr id="4" name="幻灯片图像占位符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F73A8316-FF7D-4781-A291-27A890161D43}" type="slidenum">
              <a:rPr lang="zh-CN" altLang="en-US" smtClean="0"/>
              <a:t>‹#›</a:t>
            </a:fld>
            <a:endParaRPr lang="zh-CN" altLang="en-US"/>
          </a:p>
        </p:txBody>
      </p:sp>
    </p:spTree>
    <p:extLst>
      <p:ext uri="{BB962C8B-B14F-4D97-AF65-F5344CB8AC3E}">
        <p14:creationId xmlns:p14="http://schemas.microsoft.com/office/powerpoint/2010/main" val="297013804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73A8316-FF7D-4781-A291-27A890161D43}" type="slidenum">
              <a:rPr lang="zh-CN" altLang="en-US" smtClean="0"/>
              <a:t>1</a:t>
            </a:fld>
            <a:endParaRPr lang="zh-CN" altLang="en-US"/>
          </a:p>
        </p:txBody>
      </p:sp>
    </p:spTree>
    <p:extLst>
      <p:ext uri="{BB962C8B-B14F-4D97-AF65-F5344CB8AC3E}">
        <p14:creationId xmlns:p14="http://schemas.microsoft.com/office/powerpoint/2010/main" val="13595375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smtClean="0">
                <a:ln>
                  <a:noFill/>
                </a:ln>
                <a:solidFill>
                  <a:prstClr val="black"/>
                </a:solidFill>
                <a:effectLst/>
                <a:uLnTx/>
                <a:uFillTx/>
              </a:rPr>
              <a:t>Block 3 is diagnostic fault simulator, it used to find … </a:t>
            </a:r>
            <a:r>
              <a:rPr kumimoji="0" lang="en-US" altLang="zh-CN" sz="1200" b="1" i="0" u="none" strike="noStrike" kern="0" cap="none" spc="0" normalizeH="0" baseline="0" noProof="0" dirty="0" smtClean="0">
                <a:ln>
                  <a:noFill/>
                </a:ln>
                <a:solidFill>
                  <a:prstClr val="black"/>
                </a:solidFill>
                <a:effectLst/>
                <a:uLnTx/>
                <a:uFillTx/>
              </a:rPr>
              <a:t>, if not all faults </a:t>
            </a:r>
            <a:r>
              <a:rPr kumimoji="0" lang="en-US" altLang="zh-CN" sz="1200" b="0" i="0" u="none" strike="noStrike" kern="0" cap="none" spc="0" normalizeH="0" baseline="0" noProof="0" dirty="0" smtClean="0">
                <a:ln>
                  <a:noFill/>
                </a:ln>
                <a:solidFill>
                  <a:prstClr val="black"/>
                </a:solidFill>
                <a:effectLst/>
                <a:uLnTx/>
                <a:uFillTx/>
              </a:rPr>
              <a:t>pair are targeted, the system will goes to block 4.</a:t>
            </a:r>
          </a:p>
          <a:p>
            <a:endParaRPr lang="zh-CN" altLang="en-US" dirty="0"/>
          </a:p>
        </p:txBody>
      </p:sp>
      <p:sp>
        <p:nvSpPr>
          <p:cNvPr id="4" name="灯片编号占位符 3"/>
          <p:cNvSpPr>
            <a:spLocks noGrp="1"/>
          </p:cNvSpPr>
          <p:nvPr>
            <p:ph type="sldNum" sz="quarter" idx="10"/>
          </p:nvPr>
        </p:nvSpPr>
        <p:spPr/>
        <p:txBody>
          <a:bodyPr/>
          <a:lstStyle/>
          <a:p>
            <a:fld id="{F73A8316-FF7D-4781-A291-27A890161D43}" type="slidenum">
              <a:rPr lang="zh-CN" altLang="en-US" smtClean="0"/>
              <a:t>13</a:t>
            </a:fld>
            <a:endParaRPr lang="zh-CN" altLang="en-US"/>
          </a:p>
        </p:txBody>
      </p:sp>
    </p:spTree>
    <p:extLst>
      <p:ext uri="{BB962C8B-B14F-4D97-AF65-F5344CB8AC3E}">
        <p14:creationId xmlns:p14="http://schemas.microsoft.com/office/powerpoint/2010/main" val="18985812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At first, let’s see the definition of exclusive test,</a:t>
            </a:r>
            <a:r>
              <a:rPr lang="en-US" altLang="zh-CN" baseline="0" dirty="0" smtClean="0"/>
              <a:t> …</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There're 2 possible results: 1, exclusive test is found. This test vector will be added to the test vector set. Then we rerun the diagnostic fault simulator to calculate the new DC. 2, there is no exclusive test exits. This fault-pair is functionally equivalent which means</a:t>
            </a:r>
            <a:r>
              <a:rPr lang="en-US" altLang="zh-CN" baseline="0" dirty="0" smtClean="0"/>
              <a:t> </a:t>
            </a:r>
            <a:r>
              <a:rPr lang="en-US" altLang="zh-CN" dirty="0" smtClean="0">
                <a:solidFill>
                  <a:sysClr val="windowText" lastClr="000000"/>
                </a:solidFill>
                <a:latin typeface="+mn-lt"/>
                <a:ea typeface="+mn-ea"/>
              </a:rPr>
              <a:t>no test exists to distinguish them</a:t>
            </a:r>
            <a:r>
              <a:rPr lang="en-US" altLang="zh-CN" dirty="0" smtClean="0"/>
              <a:t> and will be collapsed into one fault. </a:t>
            </a:r>
            <a:endParaRPr lang="zh-CN" altLang="en-US" dirty="0"/>
          </a:p>
        </p:txBody>
      </p:sp>
      <p:sp>
        <p:nvSpPr>
          <p:cNvPr id="4" name="灯片编号占位符 3"/>
          <p:cNvSpPr>
            <a:spLocks noGrp="1"/>
          </p:cNvSpPr>
          <p:nvPr>
            <p:ph type="sldNum" sz="quarter" idx="10"/>
          </p:nvPr>
        </p:nvSpPr>
        <p:spPr/>
        <p:txBody>
          <a:bodyPr/>
          <a:lstStyle/>
          <a:p>
            <a:fld id="{F73A8316-FF7D-4781-A291-27A890161D43}" type="slidenum">
              <a:rPr lang="zh-CN" altLang="en-US" smtClean="0"/>
              <a:t>14</a:t>
            </a:fld>
            <a:endParaRPr lang="zh-CN" altLang="en-US"/>
          </a:p>
        </p:txBody>
      </p:sp>
    </p:spTree>
    <p:extLst>
      <p:ext uri="{BB962C8B-B14F-4D97-AF65-F5344CB8AC3E}">
        <p14:creationId xmlns:p14="http://schemas.microsoft.com/office/powerpoint/2010/main" val="17433642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 this research,</a:t>
            </a:r>
            <a:r>
              <a:rPr lang="en-US" altLang="zh-CN" baseline="0" dirty="0" smtClean="0"/>
              <a:t> we work on transition delay fault. At first, let’s see how to model a transition delay fault. </a:t>
            </a:r>
          </a:p>
          <a:p>
            <a:r>
              <a:rPr lang="en-US" altLang="zh-CN" baseline="0" dirty="0" smtClean="0"/>
              <a:t>The first model consists of a modeling flip flop which initialized set to 1 and an AND gate, when apply test vector pair‘01’, the output will get ‘00’,</a:t>
            </a:r>
            <a:r>
              <a:rPr kumimoji="0" lang="en-US" altLang="zh-CN" sz="1200" b="0" i="0" u="none" strike="noStrike" kern="0" cap="none" spc="0" normalizeH="0" baseline="0" noProof="0" dirty="0" smtClean="0">
                <a:ln>
                  <a:noFill/>
                </a:ln>
                <a:solidFill>
                  <a:prstClr val="black"/>
                </a:solidFill>
                <a:effectLst/>
                <a:uLnTx/>
                <a:uFillTx/>
              </a:rPr>
              <a:t> a slow-to-rise fault</a:t>
            </a:r>
            <a:r>
              <a:rPr lang="en-US" altLang="zh-CN" baseline="0" dirty="0" smtClean="0"/>
              <a:t> propagates from x to x’(x prime).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The second model is similar, </a:t>
            </a:r>
            <a:r>
              <a:rPr kumimoji="0" lang="en-US" altLang="zh-CN" sz="1200" b="0" i="0" u="none" strike="noStrike" kern="0" cap="none" spc="0" normalizeH="0" baseline="0" noProof="0" dirty="0" smtClean="0">
                <a:ln>
                  <a:noFill/>
                </a:ln>
                <a:solidFill>
                  <a:prstClr val="black"/>
                </a:solidFill>
                <a:effectLst/>
                <a:uLnTx/>
                <a:uFillTx/>
              </a:rPr>
              <a:t>Modeling slow-to-fall fault when apply’10’, the output is ‘11’.</a:t>
            </a:r>
          </a:p>
          <a:p>
            <a:endParaRPr lang="zh-CN" altLang="en-US" dirty="0"/>
          </a:p>
        </p:txBody>
      </p:sp>
      <p:sp>
        <p:nvSpPr>
          <p:cNvPr id="4" name="灯片编号占位符 3"/>
          <p:cNvSpPr>
            <a:spLocks noGrp="1"/>
          </p:cNvSpPr>
          <p:nvPr>
            <p:ph type="sldNum" sz="quarter" idx="10"/>
          </p:nvPr>
        </p:nvSpPr>
        <p:spPr/>
        <p:txBody>
          <a:bodyPr/>
          <a:lstStyle/>
          <a:p>
            <a:fld id="{F73A8316-FF7D-4781-A291-27A890161D43}" type="slidenum">
              <a:rPr lang="zh-CN" altLang="en-US" smtClean="0"/>
              <a:t>15</a:t>
            </a:fld>
            <a:endParaRPr lang="zh-CN" altLang="en-US"/>
          </a:p>
        </p:txBody>
      </p:sp>
    </p:spTree>
    <p:extLst>
      <p:ext uri="{BB962C8B-B14F-4D97-AF65-F5344CB8AC3E}">
        <p14:creationId xmlns:p14="http://schemas.microsoft.com/office/powerpoint/2010/main" val="1270554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ATPG-model based exclusive test generation is one of the existing exclusive test generation methods, which </a:t>
            </a:r>
            <a:r>
              <a:rPr lang="en-US" altLang="zh-CN" sz="1200" kern="1200" dirty="0" err="1" smtClean="0">
                <a:solidFill>
                  <a:schemeClr val="tx1"/>
                </a:solidFill>
                <a:effectLst/>
                <a:latin typeface="+mn-lt"/>
                <a:ea typeface="+mn-ea"/>
                <a:cs typeface="+mn-cs"/>
              </a:rPr>
              <a:t>insertes</a:t>
            </a:r>
            <a:r>
              <a:rPr lang="en-US" altLang="zh-CN" sz="1200" kern="1200" baseline="0" dirty="0" smtClean="0">
                <a:solidFill>
                  <a:schemeClr val="tx1"/>
                </a:solidFill>
                <a:effectLst/>
                <a:latin typeface="+mn-lt"/>
                <a:ea typeface="+mn-ea"/>
                <a:cs typeface="+mn-cs"/>
              </a:rPr>
              <a:t> ATPG model</a:t>
            </a:r>
            <a:r>
              <a:rPr lang="en-US" altLang="zh-CN" sz="1200" kern="1200" dirty="0" smtClean="0">
                <a:solidFill>
                  <a:schemeClr val="tx1"/>
                </a:solidFill>
                <a:effectLst/>
                <a:latin typeface="+mn-lt"/>
                <a:ea typeface="+mn-ea"/>
                <a:cs typeface="+mn-cs"/>
              </a:rPr>
              <a:t> into circuit under test (CUT) to assume as stuck-at-fault. Without changing the original function of CUT, the purpose of modification in the </a:t>
            </a:r>
            <a:r>
              <a:rPr lang="en-US" altLang="zh-CN" sz="1200" kern="1200" dirty="0" err="1" smtClean="0">
                <a:solidFill>
                  <a:schemeClr val="tx1"/>
                </a:solidFill>
                <a:effectLst/>
                <a:latin typeface="+mn-lt"/>
                <a:ea typeface="+mn-ea"/>
                <a:cs typeface="+mn-cs"/>
              </a:rPr>
              <a:t>netlist</a:t>
            </a:r>
            <a:r>
              <a:rPr lang="en-US" altLang="zh-CN" sz="1200" kern="1200" dirty="0" smtClean="0">
                <a:solidFill>
                  <a:schemeClr val="tx1"/>
                </a:solidFill>
                <a:effectLst/>
                <a:latin typeface="+mn-lt"/>
                <a:ea typeface="+mn-ea"/>
                <a:cs typeface="+mn-cs"/>
              </a:rPr>
              <a:t> is only for modeling exclusive test for a targeted fault pairs.</a:t>
            </a:r>
            <a:endParaRPr lang="zh-CN" altLang="en-US" dirty="0"/>
          </a:p>
        </p:txBody>
      </p:sp>
      <p:sp>
        <p:nvSpPr>
          <p:cNvPr id="4" name="灯片编号占位符 3"/>
          <p:cNvSpPr>
            <a:spLocks noGrp="1"/>
          </p:cNvSpPr>
          <p:nvPr>
            <p:ph type="sldNum" sz="quarter" idx="10"/>
          </p:nvPr>
        </p:nvSpPr>
        <p:spPr/>
        <p:txBody>
          <a:bodyPr/>
          <a:lstStyle/>
          <a:p>
            <a:fld id="{F73A8316-FF7D-4781-A291-27A890161D43}" type="slidenum">
              <a:rPr lang="zh-CN" altLang="en-US" smtClean="0"/>
              <a:t>16</a:t>
            </a:fld>
            <a:endParaRPr lang="zh-CN" altLang="en-US"/>
          </a:p>
        </p:txBody>
      </p:sp>
    </p:spTree>
    <p:extLst>
      <p:ext uri="{BB962C8B-B14F-4D97-AF65-F5344CB8AC3E}">
        <p14:creationId xmlns:p14="http://schemas.microsoft.com/office/powerpoint/2010/main" val="7911087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As discussed</a:t>
            </a:r>
            <a:r>
              <a:rPr lang="en-US" altLang="zh-CN" baseline="0" dirty="0" smtClean="0"/>
              <a:t> at previous  slides, the upper part of this model is modeling an exclusive test for slow-to-fall fault, and the bottom parts models an exclusive test for slow-to-rise fault. In real circuit, we can substitute the OR gate, AND gate according to the fault pair type.  </a:t>
            </a:r>
            <a:endParaRPr lang="en-US" altLang="zh-CN" dirty="0" smtClean="0"/>
          </a:p>
          <a:p>
            <a:r>
              <a:rPr lang="en-US" altLang="zh-CN" dirty="0" smtClean="0"/>
              <a:t>If we find a test which can detect sa0/1 fault at y, this test is an exclusive test for x1 and x2.</a:t>
            </a:r>
          </a:p>
          <a:p>
            <a:r>
              <a:rPr lang="en-US" altLang="zh-CN" dirty="0" smtClean="0"/>
              <a:t>( This construction can simplified with only 2 copies of CUT.)</a:t>
            </a:r>
          </a:p>
          <a:p>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F73A8316-FF7D-4781-A291-27A890161D43}" type="slidenum">
              <a:rPr lang="zh-CN" altLang="en-US" smtClean="0"/>
              <a:t>17</a:t>
            </a:fld>
            <a:endParaRPr lang="zh-CN" altLang="en-US"/>
          </a:p>
        </p:txBody>
      </p:sp>
    </p:spTree>
    <p:extLst>
      <p:ext uri="{BB962C8B-B14F-4D97-AF65-F5344CB8AC3E}">
        <p14:creationId xmlns:p14="http://schemas.microsoft.com/office/powerpoint/2010/main" val="41366979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0" lang="en-US" altLang="zh-CN" sz="1200" b="0" i="0" u="none" strike="noStrike" kern="1200" cap="none" spc="0" normalizeH="0" baseline="0" noProof="0" dirty="0" smtClean="0">
                <a:ln>
                  <a:noFill/>
                </a:ln>
                <a:solidFill>
                  <a:srgbClr val="003263"/>
                </a:solidFill>
                <a:effectLst/>
                <a:uLnTx/>
                <a:uFillTx/>
                <a:latin typeface="+mn-lt"/>
              </a:rPr>
              <a:t>Single</a:t>
            </a:r>
            <a:r>
              <a:rPr kumimoji="0" lang="en-US" altLang="zh-CN" sz="1200" b="0" i="0" u="none" strike="noStrike" kern="1200" cap="none" spc="0" normalizeH="0" noProof="0" dirty="0" smtClean="0">
                <a:ln>
                  <a:noFill/>
                </a:ln>
                <a:solidFill>
                  <a:srgbClr val="003263"/>
                </a:solidFill>
                <a:effectLst/>
                <a:uLnTx/>
                <a:uFillTx/>
                <a:latin typeface="+mn-lt"/>
              </a:rPr>
              <a:t> </a:t>
            </a:r>
            <a:r>
              <a:rPr kumimoji="0" lang="en-US" altLang="zh-CN" sz="1200" b="0" i="0" u="none" strike="noStrike" kern="1200" cap="none" spc="0" normalizeH="0" baseline="0" noProof="0" dirty="0" smtClean="0">
                <a:ln>
                  <a:noFill/>
                </a:ln>
                <a:solidFill>
                  <a:srgbClr val="003263"/>
                </a:solidFill>
                <a:effectLst/>
                <a:uLnTx/>
                <a:uFillTx/>
                <a:latin typeface="+mn-lt"/>
              </a:rPr>
              <a:t>Timeframe ATPG Model contains modeling flip-flop, so it </a:t>
            </a:r>
            <a:r>
              <a:rPr kumimoji="0" lang="en-US" altLang="zh-CN" sz="1200" b="0" i="0" u="none" strike="noStrike" kern="1200" cap="none" spc="0" normalizeH="0" baseline="0" noProof="0" dirty="0" err="1" smtClean="0">
                <a:ln>
                  <a:noFill/>
                </a:ln>
                <a:solidFill>
                  <a:srgbClr val="003263"/>
                </a:solidFill>
                <a:effectLst/>
                <a:uLnTx/>
                <a:uFillTx/>
                <a:latin typeface="+mn-lt"/>
              </a:rPr>
              <a:t>workes</a:t>
            </a:r>
            <a:r>
              <a:rPr kumimoji="0" lang="en-US" altLang="zh-CN" sz="1200" b="0" i="0" u="none" strike="noStrike" kern="1200" cap="none" spc="0" normalizeH="0" baseline="0" noProof="0" dirty="0" smtClean="0">
                <a:ln>
                  <a:noFill/>
                </a:ln>
                <a:solidFill>
                  <a:srgbClr val="003263"/>
                </a:solidFill>
                <a:effectLst/>
                <a:uLnTx/>
                <a:uFillTx/>
                <a:latin typeface="+mn-lt"/>
              </a:rPr>
              <a:t> under </a:t>
            </a:r>
            <a:r>
              <a:rPr kumimoji="0" lang="en-US" altLang="zh-CN" sz="1200" b="0" i="0" u="none" strike="noStrike" kern="1200" cap="none" spc="0" normalizeH="0" baseline="0" noProof="0" dirty="0" smtClean="0">
                <a:ln>
                  <a:noFill/>
                </a:ln>
                <a:solidFill>
                  <a:sysClr val="windowText" lastClr="000000"/>
                </a:solidFill>
                <a:effectLst/>
                <a:uLnTx/>
                <a:uFillTx/>
                <a:latin typeface="+mn-lt"/>
                <a:ea typeface="+mn-ea"/>
                <a:cs typeface="+mn-cs"/>
              </a:rPr>
              <a:t>sequential ATPG.</a:t>
            </a:r>
          </a:p>
          <a:p>
            <a:endParaRPr lang="zh-CN" altLang="en-US" b="0" dirty="0"/>
          </a:p>
        </p:txBody>
      </p:sp>
      <p:sp>
        <p:nvSpPr>
          <p:cNvPr id="4" name="灯片编号占位符 3"/>
          <p:cNvSpPr>
            <a:spLocks noGrp="1"/>
          </p:cNvSpPr>
          <p:nvPr>
            <p:ph type="sldNum" sz="quarter" idx="10"/>
          </p:nvPr>
        </p:nvSpPr>
        <p:spPr/>
        <p:txBody>
          <a:bodyPr/>
          <a:lstStyle/>
          <a:p>
            <a:fld id="{F73A8316-FF7D-4781-A291-27A890161D43}" type="slidenum">
              <a:rPr lang="zh-CN" altLang="en-US" smtClean="0"/>
              <a:t>18</a:t>
            </a:fld>
            <a:endParaRPr lang="zh-CN" altLang="en-US"/>
          </a:p>
        </p:txBody>
      </p:sp>
    </p:spTree>
    <p:extLst>
      <p:ext uri="{BB962C8B-B14F-4D97-AF65-F5344CB8AC3E}">
        <p14:creationId xmlns:p14="http://schemas.microsoft.com/office/powerpoint/2010/main" val="24691412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Transition delay fault test requests two sequence test vector which can be generated either by launch-off-capture (LOC) mode or launch-off-shift (LOS) mode</a:t>
            </a:r>
          </a:p>
          <a:p>
            <a:r>
              <a:rPr lang="en-US" altLang="zh-CN" sz="1200" kern="1200" dirty="0" smtClean="0">
                <a:solidFill>
                  <a:schemeClr val="tx1"/>
                </a:solidFill>
                <a:effectLst/>
                <a:latin typeface="+mn-lt"/>
                <a:ea typeface="+mn-ea"/>
                <a:cs typeface="+mn-cs"/>
              </a:rPr>
              <a:t>…</a:t>
            </a:r>
          </a:p>
          <a:p>
            <a:r>
              <a:rPr lang="en-US" altLang="zh-CN" sz="1200" kern="1200" dirty="0" smtClean="0">
                <a:solidFill>
                  <a:schemeClr val="tx1"/>
                </a:solidFill>
                <a:effectLst/>
                <a:latin typeface="+mn-lt"/>
                <a:ea typeface="+mn-ea"/>
                <a:cs typeface="+mn-cs"/>
              </a:rPr>
              <a:t>In</a:t>
            </a:r>
            <a:r>
              <a:rPr lang="en-US" altLang="zh-CN" sz="1200" kern="1200" baseline="0" dirty="0" smtClean="0">
                <a:solidFill>
                  <a:schemeClr val="tx1"/>
                </a:solidFill>
                <a:effectLst/>
                <a:latin typeface="+mn-lt"/>
                <a:ea typeface="+mn-ea"/>
                <a:cs typeface="+mn-cs"/>
              </a:rPr>
              <a:t> practical, </a:t>
            </a:r>
            <a:r>
              <a:rPr lang="en-US" altLang="zh-CN" sz="1200" kern="1200" dirty="0" smtClean="0">
                <a:solidFill>
                  <a:schemeClr val="tx1"/>
                </a:solidFill>
                <a:effectLst/>
                <a:latin typeface="+mn-lt"/>
                <a:ea typeface="+mn-ea"/>
                <a:cs typeface="+mn-cs"/>
              </a:rPr>
              <a:t>LOS mode requires high frequency scan enable signals. Our work choose to use LOC</a:t>
            </a:r>
            <a:r>
              <a:rPr lang="en-US" altLang="zh-CN" sz="1200" kern="1200" baseline="0" dirty="0" smtClean="0">
                <a:solidFill>
                  <a:schemeClr val="tx1"/>
                </a:solidFill>
                <a:effectLst/>
                <a:latin typeface="+mn-lt"/>
                <a:ea typeface="+mn-ea"/>
                <a:cs typeface="+mn-cs"/>
              </a:rPr>
              <a:t> test generation mode, however </a:t>
            </a:r>
            <a:r>
              <a:rPr kumimoji="0" lang="en-US" altLang="zh-CN" sz="1200" b="0" i="0" u="none" strike="noStrike" kern="1200" cap="none" spc="0" normalizeH="0" baseline="0" noProof="0" dirty="0" smtClean="0">
                <a:ln>
                  <a:noFill/>
                </a:ln>
                <a:solidFill>
                  <a:sysClr val="windowText" lastClr="000000"/>
                </a:solidFill>
                <a:effectLst/>
                <a:uLnTx/>
                <a:uFillTx/>
                <a:latin typeface="+mn-lt"/>
                <a:ea typeface="+mn-ea"/>
                <a:cs typeface="+mn-cs"/>
              </a:rPr>
              <a:t>LOS mode also can be developed in this diagnostic automatic test generation system</a:t>
            </a:r>
            <a:endParaRPr lang="zh-CN" altLang="en-US" dirty="0"/>
          </a:p>
        </p:txBody>
      </p:sp>
      <p:sp>
        <p:nvSpPr>
          <p:cNvPr id="4" name="灯片编号占位符 3"/>
          <p:cNvSpPr>
            <a:spLocks noGrp="1"/>
          </p:cNvSpPr>
          <p:nvPr>
            <p:ph type="sldNum" sz="quarter" idx="10"/>
          </p:nvPr>
        </p:nvSpPr>
        <p:spPr/>
        <p:txBody>
          <a:bodyPr/>
          <a:lstStyle/>
          <a:p>
            <a:fld id="{F73A8316-FF7D-4781-A291-27A890161D43}" type="slidenum">
              <a:rPr lang="zh-CN" altLang="en-US" smtClean="0"/>
              <a:t>19</a:t>
            </a:fld>
            <a:endParaRPr lang="zh-CN" altLang="en-US"/>
          </a:p>
        </p:txBody>
      </p:sp>
    </p:spTree>
    <p:extLst>
      <p:ext uri="{BB962C8B-B14F-4D97-AF65-F5344CB8AC3E}">
        <p14:creationId xmlns:p14="http://schemas.microsoft.com/office/powerpoint/2010/main" val="16011847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t>As combinational ATPG has</a:t>
            </a:r>
            <a:r>
              <a:rPr lang="en-US" altLang="zh-CN" baseline="0" dirty="0" smtClean="0"/>
              <a:t> better efficiency</a:t>
            </a:r>
            <a:r>
              <a:rPr kumimoji="0" lang="en-US" altLang="zh-CN" sz="1200" b="0" i="0" u="none" strike="noStrike" kern="0" cap="none" spc="0" normalizeH="0" baseline="0" noProof="0" dirty="0" smtClean="0">
                <a:ln>
                  <a:noFill/>
                </a:ln>
                <a:solidFill>
                  <a:prstClr val="black"/>
                </a:solidFill>
                <a:effectLst/>
                <a:uLnTx/>
                <a:uFillTx/>
              </a:rPr>
              <a:t>. We proposed a </a:t>
            </a:r>
            <a:r>
              <a:rPr kumimoji="0" lang="en-US" altLang="zh-CN" sz="1200" b="0" i="0" u="none" strike="noStrike" kern="1200" cap="none" spc="0" normalizeH="0" baseline="0" noProof="0" dirty="0" smtClean="0">
                <a:ln>
                  <a:noFill/>
                </a:ln>
                <a:solidFill>
                  <a:sysClr val="windowText" lastClr="000000"/>
                </a:solidFill>
                <a:effectLst/>
                <a:uLnTx/>
                <a:uFillTx/>
                <a:latin typeface="+mn-lt"/>
                <a:ea typeface="+mn-ea"/>
                <a:cs typeface="+mn-cs"/>
              </a:rPr>
              <a:t>Two-timeframe expansion ATPG model of transition delay fault using combinational ATPG. This picture is under LOC test generation mode.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smtClean="0">
                <a:ln>
                  <a:noFill/>
                </a:ln>
                <a:solidFill>
                  <a:sysClr val="windowText" lastClr="000000"/>
                </a:solidFill>
                <a:effectLst/>
                <a:uLnTx/>
                <a:uFillTx/>
                <a:latin typeface="+mn-lt"/>
                <a:ea typeface="+mn-ea"/>
                <a:cs typeface="+mn-cs"/>
              </a:rPr>
              <a:t>As we can see in the picture, the first vector V1 consists of primary input and scan inputs, and the scan outputs of the first timeframe is scan inputs of the second timeframe. And we can get the primary output and scan output at the second timeframe.</a:t>
            </a:r>
            <a:endParaRPr lang="zh-CN" altLang="en-US" dirty="0"/>
          </a:p>
        </p:txBody>
      </p:sp>
      <p:sp>
        <p:nvSpPr>
          <p:cNvPr id="4" name="灯片编号占位符 3"/>
          <p:cNvSpPr>
            <a:spLocks noGrp="1"/>
          </p:cNvSpPr>
          <p:nvPr>
            <p:ph type="sldNum" sz="quarter" idx="10"/>
          </p:nvPr>
        </p:nvSpPr>
        <p:spPr/>
        <p:txBody>
          <a:bodyPr/>
          <a:lstStyle/>
          <a:p>
            <a:fld id="{F73A8316-FF7D-4781-A291-27A890161D43}" type="slidenum">
              <a:rPr lang="zh-CN" altLang="en-US" smtClean="0"/>
              <a:t>20</a:t>
            </a:fld>
            <a:endParaRPr lang="zh-CN" altLang="en-US"/>
          </a:p>
        </p:txBody>
      </p:sp>
    </p:spTree>
    <p:extLst>
      <p:ext uri="{BB962C8B-B14F-4D97-AF65-F5344CB8AC3E}">
        <p14:creationId xmlns:p14="http://schemas.microsoft.com/office/powerpoint/2010/main" val="3335513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This is an example ATPG model for a transition delay fault pair(one of the</a:t>
            </a:r>
            <a:r>
              <a:rPr lang="en-US" altLang="zh-CN" baseline="0" dirty="0" smtClean="0"/>
              <a:t> faults</a:t>
            </a:r>
            <a:r>
              <a:rPr lang="en-US" altLang="zh-CN" dirty="0" smtClean="0"/>
              <a:t> is slow-to-rise</a:t>
            </a:r>
            <a:r>
              <a:rPr lang="en-US" altLang="zh-CN" baseline="0" dirty="0" smtClean="0"/>
              <a:t> fault, the other one is slow-to-fall fault</a:t>
            </a:r>
            <a:r>
              <a:rPr lang="en-US" altLang="zh-CN" dirty="0" smtClean="0"/>
              <a:t>). We can also construct different model according</a:t>
            </a:r>
            <a:r>
              <a:rPr lang="en-US" altLang="zh-CN" baseline="0" dirty="0" smtClean="0"/>
              <a:t> to actual fault pair type by substitute the AND gate and OR gate.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smtClean="0">
                <a:ln>
                  <a:noFill/>
                </a:ln>
                <a:solidFill>
                  <a:sysClr val="windowText" lastClr="000000"/>
                </a:solidFill>
                <a:effectLst/>
                <a:uLnTx/>
                <a:uFillTx/>
                <a:latin typeface="+mn-lt"/>
                <a:ea typeface="+mn-ea"/>
                <a:cs typeface="+mn-cs"/>
              </a:rPr>
              <a:t>And the test on y s-a-0/1 is an exclusive test for a transition delay fault pair</a:t>
            </a:r>
            <a:endParaRPr kumimoji="0" lang="zh-CN" altLang="en-US" sz="1200" b="0" i="0" u="none" strike="noStrike" kern="1200" cap="none" spc="0" normalizeH="0" baseline="0" noProof="0" dirty="0" smtClean="0">
              <a:ln>
                <a:noFill/>
              </a:ln>
              <a:solidFill>
                <a:sysClr val="windowText" lastClr="000000"/>
              </a:solidFill>
              <a:effectLst/>
              <a:uLnTx/>
              <a:uFillTx/>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F73A8316-FF7D-4781-A291-27A890161D43}" type="slidenum">
              <a:rPr lang="zh-CN" altLang="en-US" smtClean="0"/>
              <a:t>21</a:t>
            </a:fld>
            <a:endParaRPr lang="zh-CN" altLang="en-US"/>
          </a:p>
        </p:txBody>
      </p:sp>
    </p:spTree>
    <p:extLst>
      <p:ext uri="{BB962C8B-B14F-4D97-AF65-F5344CB8AC3E}">
        <p14:creationId xmlns:p14="http://schemas.microsoft.com/office/powerpoint/2010/main" val="23395905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Here we have an</a:t>
            </a:r>
            <a:r>
              <a:rPr lang="en-US" altLang="zh-CN" baseline="0" dirty="0" smtClean="0"/>
              <a:t> example </a:t>
            </a:r>
            <a:r>
              <a:rPr lang="en-US" altLang="zh-CN" dirty="0" smtClean="0"/>
              <a:t>of how to expand two-timeframe</a:t>
            </a:r>
            <a:r>
              <a:rPr lang="en-US" altLang="zh-CN" baseline="0" dirty="0" smtClean="0"/>
              <a:t> model, we use sequential benchmark circuit s27 as illustration.</a:t>
            </a:r>
            <a:endParaRPr lang="zh-CN" altLang="en-US" dirty="0"/>
          </a:p>
        </p:txBody>
      </p:sp>
      <p:sp>
        <p:nvSpPr>
          <p:cNvPr id="4" name="灯片编号占位符 3"/>
          <p:cNvSpPr>
            <a:spLocks noGrp="1"/>
          </p:cNvSpPr>
          <p:nvPr>
            <p:ph type="sldNum" sz="quarter" idx="10"/>
          </p:nvPr>
        </p:nvSpPr>
        <p:spPr/>
        <p:txBody>
          <a:bodyPr/>
          <a:lstStyle/>
          <a:p>
            <a:fld id="{F73A8316-FF7D-4781-A291-27A890161D43}" type="slidenum">
              <a:rPr lang="zh-CN" altLang="en-US" smtClean="0"/>
              <a:t>22</a:t>
            </a:fld>
            <a:endParaRPr lang="zh-CN" altLang="en-US"/>
          </a:p>
        </p:txBody>
      </p:sp>
    </p:spTree>
    <p:extLst>
      <p:ext uri="{BB962C8B-B14F-4D97-AF65-F5344CB8AC3E}">
        <p14:creationId xmlns:p14="http://schemas.microsoft.com/office/powerpoint/2010/main" val="1357259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73A8316-FF7D-4781-A291-27A890161D43}" type="slidenum">
              <a:rPr lang="zh-CN" altLang="en-US" smtClean="0"/>
              <a:t>2</a:t>
            </a:fld>
            <a:endParaRPr lang="zh-CN" altLang="en-US"/>
          </a:p>
        </p:txBody>
      </p:sp>
    </p:spTree>
    <p:extLst>
      <p:ext uri="{BB962C8B-B14F-4D97-AF65-F5344CB8AC3E}">
        <p14:creationId xmlns:p14="http://schemas.microsoft.com/office/powerpoint/2010/main" val="13114145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At first make two copy of sequential benchmark s27, eliminate flip-flops, and connect the node where is D in the original flip-flop in the first timeframe to the node where is Q in the original flip-flop in the second timeframe, the connection shows </a:t>
            </a:r>
            <a:r>
              <a:rPr lang="en-US" altLang="zh-CN" sz="1200" b="1" kern="1200" dirty="0" smtClean="0">
                <a:solidFill>
                  <a:schemeClr val="tx1"/>
                </a:solidFill>
                <a:effectLst/>
                <a:latin typeface="+mn-lt"/>
                <a:ea typeface="+mn-ea"/>
                <a:cs typeface="+mn-cs"/>
              </a:rPr>
              <a:t>in blue lines. </a:t>
            </a:r>
            <a:r>
              <a:rPr lang="en-US" altLang="zh-CN" sz="1200" b="0" kern="1200" dirty="0" smtClean="0">
                <a:solidFill>
                  <a:schemeClr val="tx1"/>
                </a:solidFill>
                <a:effectLst/>
                <a:latin typeface="+mn-lt"/>
                <a:ea typeface="+mn-ea"/>
                <a:cs typeface="+mn-cs"/>
              </a:rPr>
              <a:t>For </a:t>
            </a:r>
            <a:r>
              <a:rPr lang="en-US" altLang="zh-CN" sz="1200" kern="1200" dirty="0" smtClean="0">
                <a:solidFill>
                  <a:schemeClr val="tx1"/>
                </a:solidFill>
                <a:effectLst/>
                <a:latin typeface="+mn-lt"/>
                <a:ea typeface="+mn-ea"/>
                <a:cs typeface="+mn-cs"/>
              </a:rPr>
              <a:t>targeted fault pair. f2 is a slow-to-fall fault and f9 as a slow-to-rise fault.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We construct ATPG model with one part modeling slow-to-fall fault and the other part modeling slow-to-rise fault. The </a:t>
            </a:r>
            <a:r>
              <a:rPr lang="en-US" altLang="zh-CN" sz="1200" b="1" kern="1200" dirty="0" smtClean="0">
                <a:solidFill>
                  <a:schemeClr val="tx1"/>
                </a:solidFill>
                <a:effectLst/>
                <a:latin typeface="+mn-lt"/>
                <a:ea typeface="+mn-ea"/>
                <a:cs typeface="+mn-cs"/>
              </a:rPr>
              <a:t>red lines </a:t>
            </a:r>
            <a:r>
              <a:rPr lang="en-US" altLang="zh-CN" sz="1200" kern="1200" dirty="0" smtClean="0">
                <a:solidFill>
                  <a:schemeClr val="tx1"/>
                </a:solidFill>
                <a:effectLst/>
                <a:latin typeface="+mn-lt"/>
                <a:ea typeface="+mn-ea"/>
                <a:cs typeface="+mn-cs"/>
              </a:rPr>
              <a:t>shows the signal lines of insertion part.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1" kern="1200" dirty="0" smtClean="0">
                <a:solidFill>
                  <a:schemeClr val="tx1"/>
                </a:solidFill>
                <a:effectLst/>
                <a:latin typeface="+mn-lt"/>
                <a:ea typeface="+mn-ea"/>
                <a:cs typeface="+mn-cs"/>
              </a:rPr>
              <a:t>If there</a:t>
            </a:r>
            <a:r>
              <a:rPr lang="en-US" altLang="zh-CN" sz="1200" b="1" kern="1200" baseline="0" dirty="0" smtClean="0">
                <a:solidFill>
                  <a:schemeClr val="tx1"/>
                </a:solidFill>
                <a:effectLst/>
                <a:latin typeface="+mn-lt"/>
                <a:ea typeface="+mn-ea"/>
                <a:cs typeface="+mn-cs"/>
              </a:rPr>
              <a:t> exits a test </a:t>
            </a:r>
            <a:r>
              <a:rPr kumimoji="0" lang="en-US" altLang="zh-CN" sz="1200" b="0" i="0" u="none" strike="noStrike" kern="1200" cap="none" spc="0" normalizeH="0" baseline="0" noProof="0" dirty="0" smtClean="0">
                <a:ln>
                  <a:noFill/>
                </a:ln>
                <a:solidFill>
                  <a:sysClr val="windowText" lastClr="000000"/>
                </a:solidFill>
                <a:effectLst/>
                <a:uLnTx/>
                <a:uFillTx/>
                <a:latin typeface="+mn-lt"/>
                <a:ea typeface="+mn-ea"/>
                <a:cs typeface="+mn-cs"/>
              </a:rPr>
              <a:t>on y s-a-0/1, which is an exclusive test for this transition delay fault pair, which means the fault pair can be distinguished. </a:t>
            </a:r>
            <a:endParaRPr kumimoji="0" lang="zh-CN" altLang="en-US" sz="1200" b="0" i="0" u="none" strike="noStrike" kern="1200" cap="none" spc="0" normalizeH="0" baseline="0" noProof="0" dirty="0" smtClean="0">
              <a:ln>
                <a:noFill/>
              </a:ln>
              <a:solidFill>
                <a:sysClr val="windowText" lastClr="000000"/>
              </a:solidFill>
              <a:effectLst/>
              <a:uLnTx/>
              <a:uFillTx/>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b="1" dirty="0" smtClean="0"/>
          </a:p>
          <a:p>
            <a:endParaRPr lang="zh-CN" altLang="en-US" dirty="0"/>
          </a:p>
        </p:txBody>
      </p:sp>
      <p:sp>
        <p:nvSpPr>
          <p:cNvPr id="4" name="灯片编号占位符 3"/>
          <p:cNvSpPr>
            <a:spLocks noGrp="1"/>
          </p:cNvSpPr>
          <p:nvPr>
            <p:ph type="sldNum" sz="quarter" idx="10"/>
          </p:nvPr>
        </p:nvSpPr>
        <p:spPr/>
        <p:txBody>
          <a:bodyPr/>
          <a:lstStyle/>
          <a:p>
            <a:fld id="{F73A8316-FF7D-4781-A291-27A890161D43}" type="slidenum">
              <a:rPr lang="zh-CN" altLang="en-US" smtClean="0"/>
              <a:t>23</a:t>
            </a:fld>
            <a:endParaRPr lang="zh-CN" altLang="en-US"/>
          </a:p>
        </p:txBody>
      </p:sp>
    </p:spTree>
    <p:extLst>
      <p:ext uri="{BB962C8B-B14F-4D97-AF65-F5344CB8AC3E}">
        <p14:creationId xmlns:p14="http://schemas.microsoft.com/office/powerpoint/2010/main" val="17298025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Assume that we ca</a:t>
            </a:r>
            <a:r>
              <a:rPr lang="en-US" altLang="zh-CN" baseline="0" dirty="0" smtClean="0"/>
              <a:t>n </a:t>
            </a:r>
            <a:r>
              <a:rPr lang="en-US" altLang="zh-CN" dirty="0" smtClean="0"/>
              <a:t>get </a:t>
            </a:r>
            <a:r>
              <a:rPr lang="en-US" altLang="zh-CN" baseline="0" dirty="0" smtClean="0"/>
              <a:t>an exclusive test vector from last step, then we do diagnostic fault simulation.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a:t>
            </a:r>
            <a:r>
              <a:rPr kumimoji="0" lang="en-US" altLang="zh-CN" sz="1200" b="0" i="0" u="none" strike="noStrike" kern="1200" cap="none" spc="0" normalizeH="0" baseline="0" noProof="0" dirty="0" smtClean="0">
                <a:ln>
                  <a:noFill/>
                </a:ln>
                <a:solidFill>
                  <a:sysClr val="windowText" lastClr="000000"/>
                </a:solidFill>
                <a:effectLst/>
                <a:uLnTx/>
                <a:uFillTx/>
                <a:latin typeface="+mn-lt"/>
                <a:ea typeface="+mn-ea"/>
                <a:cs typeface="+mn-cs"/>
              </a:rPr>
              <a:t>Transform the generated combinational vector into a sequential test vector-pair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a:t>
            </a:r>
            <a:r>
              <a:rPr kumimoji="0" lang="en-US" altLang="zh-CN" sz="1200" b="0" i="0" u="none" strike="noStrike" kern="1200" cap="none" spc="0" normalizeH="0" baseline="0" noProof="0" dirty="0" smtClean="0">
                <a:ln>
                  <a:noFill/>
                </a:ln>
                <a:solidFill>
                  <a:sysClr val="windowText" lastClr="000000"/>
                </a:solidFill>
                <a:effectLst/>
                <a:uLnTx/>
                <a:uFillTx/>
                <a:latin typeface="+mn-lt"/>
                <a:ea typeface="+mn-ea"/>
                <a:cs typeface="+mn-cs"/>
              </a:rPr>
              <a:t>Fault simulation on original full-scan sequential benchmark circuit </a:t>
            </a:r>
          </a:p>
          <a:p>
            <a:r>
              <a:rPr lang="en-US" altLang="zh-CN" b="1" baseline="0" dirty="0" smtClean="0"/>
              <a:t>If </a:t>
            </a:r>
            <a:r>
              <a:rPr lang="en-US" altLang="zh-CN" b="0" baseline="0" dirty="0" smtClean="0"/>
              <a:t>a fault pair can be distinguished in two-time frame expansion circuit, it also can be distinguished in the original full-scan circuit.</a:t>
            </a:r>
          </a:p>
          <a:p>
            <a:r>
              <a:rPr lang="en-US" altLang="zh-CN" b="0" baseline="0" dirty="0" smtClean="0"/>
              <a:t>Then we can calculate the new DC …</a:t>
            </a:r>
          </a:p>
          <a:p>
            <a:endParaRPr lang="en-US" altLang="zh-CN" b="0" baseline="0" dirty="0" smtClean="0"/>
          </a:p>
          <a:p>
            <a:r>
              <a:rPr lang="en-US" altLang="zh-CN" b="0" baseline="0" dirty="0" smtClean="0"/>
              <a:t>All these work are completed by Python language.</a:t>
            </a:r>
            <a:endParaRPr lang="zh-CN" altLang="en-US" b="1" dirty="0"/>
          </a:p>
        </p:txBody>
      </p:sp>
      <p:sp>
        <p:nvSpPr>
          <p:cNvPr id="4" name="灯片编号占位符 3"/>
          <p:cNvSpPr>
            <a:spLocks noGrp="1"/>
          </p:cNvSpPr>
          <p:nvPr>
            <p:ph type="sldNum" sz="quarter" idx="10"/>
          </p:nvPr>
        </p:nvSpPr>
        <p:spPr/>
        <p:txBody>
          <a:bodyPr/>
          <a:lstStyle/>
          <a:p>
            <a:fld id="{F73A8316-FF7D-4781-A291-27A890161D43}" type="slidenum">
              <a:rPr lang="zh-CN" altLang="en-US" smtClean="0"/>
              <a:t>24</a:t>
            </a:fld>
            <a:endParaRPr lang="zh-CN" altLang="en-US"/>
          </a:p>
        </p:txBody>
      </p:sp>
    </p:spTree>
    <p:extLst>
      <p:ext uri="{BB962C8B-B14F-4D97-AF65-F5344CB8AC3E}">
        <p14:creationId xmlns:p14="http://schemas.microsoft.com/office/powerpoint/2010/main" val="10047008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Here is</a:t>
            </a:r>
            <a:r>
              <a:rPr lang="en-US" altLang="zh-CN" sz="1200" kern="1200" baseline="0" dirty="0" smtClean="0">
                <a:solidFill>
                  <a:schemeClr val="tx1"/>
                </a:solidFill>
                <a:effectLst/>
                <a:latin typeface="+mn-lt"/>
                <a:ea typeface="+mn-ea"/>
                <a:cs typeface="+mn-cs"/>
              </a:rPr>
              <a:t> t</a:t>
            </a:r>
            <a:r>
              <a:rPr lang="en-US" altLang="zh-CN" sz="1200" kern="1200" dirty="0" smtClean="0">
                <a:solidFill>
                  <a:schemeClr val="tx1"/>
                </a:solidFill>
                <a:effectLst/>
                <a:latin typeface="+mn-lt"/>
                <a:ea typeface="+mn-ea"/>
                <a:cs typeface="+mn-cs"/>
              </a:rPr>
              <a:t>he experimental results of this work applied on several ISCAS’89 benchmark circuit.</a:t>
            </a:r>
            <a:endParaRPr lang="zh-CN" altLang="en-US" dirty="0" smtClean="0"/>
          </a:p>
          <a:p>
            <a:endParaRPr lang="en-US" altLang="zh-CN" sz="1200"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In this work, we use ATPG system to generate both detection test for full-scan sequential circuit and diagnostic exclusive test for transition delay fault pair under LOC mode by </a:t>
            </a:r>
            <a:r>
              <a:rPr lang="en-US" altLang="zh-CN" sz="1200" kern="1200" dirty="0" err="1" smtClean="0">
                <a:solidFill>
                  <a:schemeClr val="tx1"/>
                </a:solidFill>
                <a:effectLst/>
                <a:latin typeface="+mn-lt"/>
                <a:ea typeface="+mn-ea"/>
                <a:cs typeface="+mn-cs"/>
              </a:rPr>
              <a:t>Fastscan</a:t>
            </a:r>
            <a:r>
              <a:rPr lang="en-US" altLang="zh-CN" sz="1200" kern="1200" dirty="0" smtClean="0">
                <a:solidFill>
                  <a:schemeClr val="tx1"/>
                </a:solidFill>
                <a:effectLst/>
                <a:latin typeface="+mn-lt"/>
                <a:ea typeface="+mn-ea"/>
                <a:cs typeface="+mn-cs"/>
              </a:rPr>
              <a:t> tools. </a:t>
            </a:r>
            <a:endParaRPr lang="zh-CN" altLang="zh-CN" sz="1200" kern="120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F73A8316-FF7D-4781-A291-27A890161D43}" type="slidenum">
              <a:rPr lang="zh-CN" altLang="en-US" smtClean="0"/>
              <a:t>25</a:t>
            </a:fld>
            <a:endParaRPr lang="zh-CN" altLang="en-US"/>
          </a:p>
        </p:txBody>
      </p:sp>
    </p:spTree>
    <p:extLst>
      <p:ext uri="{BB962C8B-B14F-4D97-AF65-F5344CB8AC3E}">
        <p14:creationId xmlns:p14="http://schemas.microsoft.com/office/powerpoint/2010/main" val="99056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For VLSI testing, in detection test, we need to find out whether a chip is faulty or not. </a:t>
            </a:r>
            <a:endParaRPr lang="zh-CN" altLang="en-US" dirty="0"/>
          </a:p>
        </p:txBody>
      </p:sp>
      <p:sp>
        <p:nvSpPr>
          <p:cNvPr id="4" name="灯片编号占位符 3"/>
          <p:cNvSpPr>
            <a:spLocks noGrp="1"/>
          </p:cNvSpPr>
          <p:nvPr>
            <p:ph type="sldNum" sz="quarter" idx="10"/>
          </p:nvPr>
        </p:nvSpPr>
        <p:spPr/>
        <p:txBody>
          <a:bodyPr/>
          <a:lstStyle/>
          <a:p>
            <a:fld id="{F73A8316-FF7D-4781-A291-27A890161D43}" type="slidenum">
              <a:rPr lang="zh-CN" altLang="en-US" smtClean="0"/>
              <a:t>4</a:t>
            </a:fld>
            <a:endParaRPr lang="zh-CN" altLang="en-US"/>
          </a:p>
        </p:txBody>
      </p:sp>
    </p:spTree>
    <p:extLst>
      <p:ext uri="{BB962C8B-B14F-4D97-AF65-F5344CB8AC3E}">
        <p14:creationId xmlns:p14="http://schemas.microsoft.com/office/powerpoint/2010/main" val="1071126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To improve the design and manufacturing yield and product quality, it is very helpful to know not only if something goes wrong but what and where goes wrong. That is VLSI Diagnosis. </a:t>
            </a:r>
            <a:r>
              <a:rPr lang="en-US" altLang="zh-CN" sz="1200" kern="1200" dirty="0" smtClean="0">
                <a:solidFill>
                  <a:schemeClr val="tx1"/>
                </a:solidFill>
                <a:effectLst/>
                <a:latin typeface="+mn-lt"/>
                <a:ea typeface="+mn-ea"/>
                <a:cs typeface="+mn-cs"/>
              </a:rPr>
              <a:t>Generally, diagnosis algorithms can be divided into two categories: effect-cause and cause-effect</a:t>
            </a: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F73A8316-FF7D-4781-A291-27A890161D43}" type="slidenum">
              <a:rPr lang="zh-CN" altLang="en-US" smtClean="0"/>
              <a:t>5</a:t>
            </a:fld>
            <a:endParaRPr lang="zh-CN" altLang="en-US"/>
          </a:p>
        </p:txBody>
      </p:sp>
    </p:spTree>
    <p:extLst>
      <p:ext uri="{BB962C8B-B14F-4D97-AF65-F5344CB8AC3E}">
        <p14:creationId xmlns:p14="http://schemas.microsoft.com/office/powerpoint/2010/main" val="652527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 one concern of this algorithm is that the requirement of large amount of memory and dictionary construction time especially when the circuit becomes large</a:t>
            </a:r>
            <a:endParaRPr lang="zh-CN" altLang="en-US" dirty="0"/>
          </a:p>
        </p:txBody>
      </p:sp>
      <p:sp>
        <p:nvSpPr>
          <p:cNvPr id="4" name="灯片编号占位符 3"/>
          <p:cNvSpPr>
            <a:spLocks noGrp="1"/>
          </p:cNvSpPr>
          <p:nvPr>
            <p:ph type="sldNum" sz="quarter" idx="10"/>
          </p:nvPr>
        </p:nvSpPr>
        <p:spPr/>
        <p:txBody>
          <a:bodyPr/>
          <a:lstStyle/>
          <a:p>
            <a:fld id="{F73A8316-FF7D-4781-A291-27A890161D43}" type="slidenum">
              <a:rPr lang="zh-CN" altLang="en-US" smtClean="0"/>
              <a:t>6</a:t>
            </a:fld>
            <a:endParaRPr lang="zh-CN" altLang="en-US"/>
          </a:p>
        </p:txBody>
      </p:sp>
    </p:spTree>
    <p:extLst>
      <p:ext uri="{BB962C8B-B14F-4D97-AF65-F5344CB8AC3E}">
        <p14:creationId xmlns:p14="http://schemas.microsoft.com/office/powerpoint/2010/main" val="3888866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Fault dictionary is constructed for a theoretical good chip, (and is used for silicon debug during the process of diagnostic fault simulation on a failing chip). Two common </a:t>
            </a:r>
            <a:r>
              <a:rPr lang="en-US" altLang="zh-CN" sz="1200" kern="1200" dirty="0" err="1" smtClean="0">
                <a:solidFill>
                  <a:schemeClr val="tx1"/>
                </a:solidFill>
                <a:effectLst/>
                <a:latin typeface="+mn-lt"/>
                <a:ea typeface="+mn-ea"/>
                <a:cs typeface="+mn-cs"/>
              </a:rPr>
              <a:t>categaries</a:t>
            </a:r>
            <a:r>
              <a:rPr lang="en-US" altLang="zh-CN" sz="1200" kern="1200" dirty="0" smtClean="0">
                <a:solidFill>
                  <a:schemeClr val="tx1"/>
                </a:solidFill>
                <a:effectLst/>
                <a:latin typeface="+mn-lt"/>
                <a:ea typeface="+mn-ea"/>
                <a:cs typeface="+mn-cs"/>
              </a:rPr>
              <a:t> of dictionaries are ‘Full Response Dictionary’ and ‘Pass/Fail Dictionary’</a:t>
            </a:r>
          </a:p>
          <a:p>
            <a:endParaRPr lang="en-US" altLang="zh-CN" sz="1200"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the problem with pass-fail dictionaries is that it does not consider all of the failing output, it is hard to distinguish fault candidates that fail the same set of test, so we choose full response dictionary in our</a:t>
            </a:r>
            <a:r>
              <a:rPr lang="en-US" altLang="zh-CN" sz="1200" kern="1200" baseline="0" dirty="0" smtClean="0">
                <a:solidFill>
                  <a:schemeClr val="tx1"/>
                </a:solidFill>
                <a:effectLst/>
                <a:latin typeface="+mn-lt"/>
                <a:ea typeface="+mn-ea"/>
                <a:cs typeface="+mn-cs"/>
              </a:rPr>
              <a:t> work.</a:t>
            </a:r>
            <a:endParaRPr lang="zh-CN" altLang="en-US" dirty="0"/>
          </a:p>
        </p:txBody>
      </p:sp>
      <p:sp>
        <p:nvSpPr>
          <p:cNvPr id="4" name="灯片编号占位符 3"/>
          <p:cNvSpPr>
            <a:spLocks noGrp="1"/>
          </p:cNvSpPr>
          <p:nvPr>
            <p:ph type="sldNum" sz="quarter" idx="10"/>
          </p:nvPr>
        </p:nvSpPr>
        <p:spPr/>
        <p:txBody>
          <a:bodyPr/>
          <a:lstStyle/>
          <a:p>
            <a:fld id="{F73A8316-FF7D-4781-A291-27A890161D43}" type="slidenum">
              <a:rPr lang="zh-CN" altLang="en-US" smtClean="0"/>
              <a:t>7</a:t>
            </a:fld>
            <a:endParaRPr lang="zh-CN" altLang="en-US"/>
          </a:p>
        </p:txBody>
      </p:sp>
    </p:spTree>
    <p:extLst>
      <p:ext uri="{BB962C8B-B14F-4D97-AF65-F5344CB8AC3E}">
        <p14:creationId xmlns:p14="http://schemas.microsoft.com/office/powerpoint/2010/main" val="3984038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备注占位符 2"/>
              <p:cNvSpPr>
                <a:spLocks noGrp="1"/>
              </p:cNvSpPr>
              <p:nvPr>
                <p:ph type="body" idx="1"/>
              </p:nvPr>
            </p:nvSpPr>
            <p:spPr/>
            <p:txBody>
              <a:bodyPr/>
              <a:lstStyle/>
              <a:p>
                <a:r>
                  <a:rPr lang="en-US" altLang="zh-CN" dirty="0" smtClean="0"/>
                  <a:t>…</a:t>
                </a:r>
              </a:p>
              <a:p>
                <a:r>
                  <a:rPr lang="en-US" altLang="zh-CN" dirty="0" smtClean="0"/>
                  <a:t>First let me state a</a:t>
                </a:r>
                <a:r>
                  <a:rPr lang="en-US" altLang="zh-CN" baseline="0" dirty="0" smtClean="0"/>
                  <a:t> definition of fault group:</a:t>
                </a:r>
                <a:r>
                  <a:rPr lang="en-US" altLang="zh-CN" dirty="0" smtClean="0"/>
                  <a:t> </a:t>
                </a:r>
                <a:r>
                  <a:rPr lang="en-US" altLang="zh-CN" sz="1200" dirty="0" smtClean="0">
                    <a:solidFill>
                      <a:schemeClr val="tx1"/>
                    </a:solidFill>
                  </a:rPr>
                  <a:t>A </a:t>
                </a:r>
                <a:r>
                  <a:rPr lang="en-US" altLang="zh-CN" sz="1200" i="1" dirty="0" smtClean="0">
                    <a:solidFill>
                      <a:schemeClr val="tx1"/>
                    </a:solidFill>
                  </a:rPr>
                  <a:t>fault group </a:t>
                </a:r>
                <a:r>
                  <a:rPr lang="en-US" altLang="zh-CN" sz="1200" dirty="0" smtClean="0">
                    <a:solidFill>
                      <a:schemeClr val="tx1"/>
                    </a:solidFill>
                  </a:rPr>
                  <a:t>contains two or more undistinguished faults, faults in one group</a:t>
                </a:r>
                <a:r>
                  <a:rPr lang="en-US" altLang="zh-CN" sz="1200" baseline="0" dirty="0" smtClean="0">
                    <a:solidFill>
                      <a:schemeClr val="tx1"/>
                    </a:solidFill>
                  </a:rPr>
                  <a:t> are equivalent with each other. If a fault is distinguished, then the fault group will contain only one fault.</a:t>
                </a:r>
              </a:p>
              <a:p>
                <a14:m>
                  <m:oMath xmlns:m="http://schemas.openxmlformats.org/officeDocument/2006/math">
                    <m:r>
                      <m:rPr>
                        <m:nor/>
                      </m:rPr>
                      <a:rPr lang="en-US" altLang="zh-CN" sz="1200" smtClean="0">
                        <a:solidFill>
                          <a:schemeClr val="tx1"/>
                        </a:solidFill>
                      </a:rPr>
                      <m:t>Diagnostic</m:t>
                    </m:r>
                    <m:r>
                      <m:rPr>
                        <m:nor/>
                      </m:rPr>
                      <a:rPr lang="en-US" altLang="zh-CN" sz="1200" smtClean="0">
                        <a:solidFill>
                          <a:schemeClr val="tx1"/>
                        </a:solidFill>
                      </a:rPr>
                      <m:t> </m:t>
                    </m:r>
                    <m:r>
                      <m:rPr>
                        <m:nor/>
                      </m:rPr>
                      <a:rPr lang="en-US" altLang="zh-CN" sz="1200" smtClean="0">
                        <a:solidFill>
                          <a:schemeClr val="tx1"/>
                        </a:solidFill>
                      </a:rPr>
                      <m:t>coverage</m:t>
                    </m:r>
                    <m:r>
                      <m:rPr>
                        <m:nor/>
                      </m:rPr>
                      <a:rPr lang="en-US" altLang="zh-CN" sz="1200" smtClean="0">
                        <a:solidFill>
                          <a:schemeClr val="tx1"/>
                        </a:solidFill>
                      </a:rPr>
                      <m:t> </m:t>
                    </m:r>
                    <m:r>
                      <m:rPr>
                        <m:nor/>
                      </m:rPr>
                      <a:rPr lang="en-US" altLang="zh-CN" sz="1200" b="0" i="0" smtClean="0">
                        <a:solidFill>
                          <a:schemeClr val="tx1"/>
                        </a:solidFill>
                      </a:rPr>
                      <m:t>is</m:t>
                    </m:r>
                    <m:r>
                      <m:rPr>
                        <m:nor/>
                      </m:rPr>
                      <a:rPr lang="en-US" altLang="zh-CN" sz="1200" b="0" i="0" smtClean="0">
                        <a:solidFill>
                          <a:schemeClr val="tx1"/>
                        </a:solidFill>
                      </a:rPr>
                      <m:t> </m:t>
                    </m:r>
                  </m:oMath>
                </a14:m>
                <a:r>
                  <a:rPr lang="en-US" altLang="zh-CN" sz="1200" dirty="0" smtClean="0">
                    <a:solidFill>
                      <a:schemeClr val="tx1"/>
                    </a:solidFill>
                  </a:rPr>
                  <a:t> </a:t>
                </a:r>
                <a14:m>
                  <m:oMath xmlns:m="http://schemas.openxmlformats.org/officeDocument/2006/math">
                    <m:r>
                      <m:rPr>
                        <m:nor/>
                      </m:rPr>
                      <a:rPr lang="en-US" altLang="zh-CN" sz="1200" smtClean="0">
                        <a:solidFill>
                          <a:schemeClr val="tx1"/>
                        </a:solidFill>
                      </a:rPr>
                      <m:t>Number</m:t>
                    </m:r>
                    <m:r>
                      <m:rPr>
                        <m:nor/>
                      </m:rPr>
                      <a:rPr lang="en-US" altLang="zh-CN" sz="1200" smtClean="0">
                        <a:solidFill>
                          <a:schemeClr val="tx1"/>
                        </a:solidFill>
                      </a:rPr>
                      <m:t> </m:t>
                    </m:r>
                    <m:r>
                      <m:rPr>
                        <m:nor/>
                      </m:rPr>
                      <a:rPr lang="en-US" altLang="zh-CN" sz="1200" smtClean="0">
                        <a:solidFill>
                          <a:schemeClr val="tx1"/>
                        </a:solidFill>
                      </a:rPr>
                      <m:t>of</m:t>
                    </m:r>
                    <m:r>
                      <m:rPr>
                        <m:nor/>
                      </m:rPr>
                      <a:rPr lang="en-US" altLang="zh-CN" sz="1200" smtClean="0">
                        <a:solidFill>
                          <a:schemeClr val="tx1"/>
                        </a:solidFill>
                      </a:rPr>
                      <m:t> </m:t>
                    </m:r>
                    <m:r>
                      <m:rPr>
                        <m:nor/>
                      </m:rPr>
                      <a:rPr lang="en-US" altLang="zh-CN" sz="1200" smtClean="0">
                        <a:solidFill>
                          <a:schemeClr val="tx1"/>
                        </a:solidFill>
                      </a:rPr>
                      <m:t>detected</m:t>
                    </m:r>
                    <m:r>
                      <m:rPr>
                        <m:nor/>
                      </m:rPr>
                      <a:rPr lang="en-US" altLang="zh-CN" sz="1200" smtClean="0">
                        <a:solidFill>
                          <a:schemeClr val="tx1"/>
                        </a:solidFill>
                      </a:rPr>
                      <m:t> </m:t>
                    </m:r>
                    <m:r>
                      <m:rPr>
                        <m:nor/>
                      </m:rPr>
                      <a:rPr lang="en-US" altLang="zh-CN" sz="1200" smtClean="0">
                        <a:solidFill>
                          <a:schemeClr val="tx1"/>
                        </a:solidFill>
                      </a:rPr>
                      <m:t>fault</m:t>
                    </m:r>
                    <m:r>
                      <m:rPr>
                        <m:nor/>
                      </m:rPr>
                      <a:rPr lang="en-US" altLang="zh-CN" sz="1200" smtClean="0">
                        <a:solidFill>
                          <a:schemeClr val="tx1"/>
                        </a:solidFill>
                      </a:rPr>
                      <m:t> </m:t>
                    </m:r>
                    <m:r>
                      <m:rPr>
                        <m:nor/>
                      </m:rPr>
                      <a:rPr lang="en-US" altLang="zh-CN" sz="1200" smtClean="0">
                        <a:solidFill>
                          <a:schemeClr val="tx1"/>
                        </a:solidFill>
                      </a:rPr>
                      <m:t>groups</m:t>
                    </m:r>
                  </m:oMath>
                </a14:m>
                <a:r>
                  <a:rPr lang="en-US" altLang="zh-CN" baseline="0" dirty="0" smtClean="0"/>
                  <a:t> divided by </a:t>
                </a:r>
                <a14:m>
                  <m:oMath xmlns:m="http://schemas.openxmlformats.org/officeDocument/2006/math">
                    <m:r>
                      <m:rPr>
                        <m:nor/>
                      </m:rPr>
                      <a:rPr lang="en-US" altLang="zh-CN" sz="1200" smtClean="0">
                        <a:solidFill>
                          <a:schemeClr val="tx1"/>
                        </a:solidFill>
                      </a:rPr>
                      <m:t>Total</m:t>
                    </m:r>
                    <m:r>
                      <m:rPr>
                        <m:nor/>
                      </m:rPr>
                      <a:rPr lang="en-US" altLang="zh-CN" sz="1200" smtClean="0">
                        <a:solidFill>
                          <a:schemeClr val="tx1"/>
                        </a:solidFill>
                      </a:rPr>
                      <m:t> </m:t>
                    </m:r>
                    <m:r>
                      <m:rPr>
                        <m:nor/>
                      </m:rPr>
                      <a:rPr lang="en-US" altLang="zh-CN" sz="1200" smtClean="0">
                        <a:solidFill>
                          <a:schemeClr val="tx1"/>
                        </a:solidFill>
                      </a:rPr>
                      <m:t>number</m:t>
                    </m:r>
                    <m:r>
                      <m:rPr>
                        <m:nor/>
                      </m:rPr>
                      <a:rPr lang="en-US" altLang="zh-CN" sz="1200" smtClean="0">
                        <a:solidFill>
                          <a:schemeClr val="tx1"/>
                        </a:solidFill>
                      </a:rPr>
                      <m:t> </m:t>
                    </m:r>
                    <m:r>
                      <m:rPr>
                        <m:nor/>
                      </m:rPr>
                      <a:rPr lang="en-US" altLang="zh-CN" sz="1200" smtClean="0">
                        <a:solidFill>
                          <a:schemeClr val="tx1"/>
                        </a:solidFill>
                      </a:rPr>
                      <m:t>of</m:t>
                    </m:r>
                    <m:r>
                      <m:rPr>
                        <m:nor/>
                      </m:rPr>
                      <a:rPr lang="en-US" altLang="zh-CN" sz="1200" smtClean="0">
                        <a:solidFill>
                          <a:schemeClr val="tx1"/>
                        </a:solidFill>
                      </a:rPr>
                      <m:t> </m:t>
                    </m:r>
                    <m:r>
                      <m:rPr>
                        <m:nor/>
                      </m:rPr>
                      <a:rPr lang="en-US" altLang="zh-CN" sz="1200" smtClean="0">
                        <a:solidFill>
                          <a:schemeClr val="tx1"/>
                        </a:solidFill>
                      </a:rPr>
                      <m:t>faults</m:t>
                    </m:r>
                  </m:oMath>
                </a14:m>
                <a:r>
                  <a:rPr lang="en-US" altLang="zh-CN" baseline="0" dirty="0" smtClean="0"/>
                  <a:t>.</a:t>
                </a:r>
              </a:p>
              <a:p>
                <a:r>
                  <a:rPr lang="en-US" altLang="zh-CN" baseline="0" dirty="0" smtClean="0"/>
                  <a:t>This is obvious and easy to understand:</a:t>
                </a:r>
                <a:r>
                  <a:rPr lang="en-US" altLang="zh-CN" dirty="0" smtClean="0"/>
                  <a:t> the more fault pairs can be distinguished, the higher coverage</a:t>
                </a:r>
                <a:r>
                  <a:rPr lang="en-US" altLang="zh-CN" baseline="0" dirty="0" smtClean="0"/>
                  <a:t> we will get.</a:t>
                </a:r>
              </a:p>
              <a:p>
                <a:r>
                  <a:rPr lang="en-US" altLang="zh-CN" baseline="0" dirty="0" smtClean="0"/>
                  <a:t>If all fault pairs can be distinguished which means every fault group contain only one fault, the diagnostic coverage will be 1</a:t>
                </a:r>
                <a:endParaRPr lang="zh-CN" altLang="en-US" dirty="0"/>
              </a:p>
            </p:txBody>
          </p:sp>
        </mc:Choice>
        <mc:Fallback xmlns="">
          <p:sp>
            <p:nvSpPr>
              <p:cNvPr id="3" name="备注占位符 2"/>
              <p:cNvSpPr>
                <a:spLocks noGrp="1"/>
              </p:cNvSpPr>
              <p:nvPr>
                <p:ph type="body" idx="1"/>
              </p:nvPr>
            </p:nvSpPr>
            <p:spPr/>
            <p:txBody>
              <a:bodyPr/>
              <a:lstStyle/>
              <a:p>
                <a:r>
                  <a:rPr lang="en-US" altLang="zh-CN" dirty="0" smtClean="0"/>
                  <a:t>In detection test, we use fault coverage to measure test effectiveness. Fault coverage is ratio</a:t>
                </a:r>
                <a:r>
                  <a:rPr lang="en-US" altLang="zh-CN" baseline="0" dirty="0" smtClean="0"/>
                  <a:t> of </a:t>
                </a:r>
                <a:r>
                  <a:rPr lang="en-US" altLang="zh-CN" sz="1200" i="0" smtClean="0">
                    <a:solidFill>
                      <a:schemeClr val="tx1"/>
                    </a:solidFill>
                    <a:latin typeface="Cambria Math"/>
                  </a:rPr>
                  <a:t>"Number of detected faults </a:t>
                </a:r>
                <a:r>
                  <a:rPr lang="zh-CN" altLang="en-US" sz="1200" i="0" smtClean="0">
                    <a:solidFill>
                      <a:schemeClr val="tx1"/>
                    </a:solidFill>
                  </a:rPr>
                  <a:t>"</a:t>
                </a:r>
                <a:r>
                  <a:rPr lang="en-US" altLang="zh-CN" baseline="0" dirty="0" smtClean="0"/>
                  <a:t>and </a:t>
                </a:r>
                <a:r>
                  <a:rPr lang="en-US" altLang="zh-CN" sz="1200" i="0" smtClean="0">
                    <a:solidFill>
                      <a:schemeClr val="tx1"/>
                    </a:solidFill>
                    <a:latin typeface="Cambria Math"/>
                  </a:rPr>
                  <a:t>"Total number of faults</a:t>
                </a:r>
                <a:r>
                  <a:rPr lang="zh-CN" altLang="en-US" sz="1200" i="0" smtClean="0">
                    <a:solidFill>
                      <a:schemeClr val="tx1"/>
                    </a:solidFill>
                  </a:rPr>
                  <a:t>"</a:t>
                </a:r>
                <a:r>
                  <a:rPr lang="en-US" altLang="zh-CN" baseline="0" dirty="0" smtClean="0"/>
                  <a:t>, if all </a:t>
                </a:r>
                <a:r>
                  <a:rPr lang="en-US" altLang="zh-CN" baseline="0" dirty="0" err="1" smtClean="0"/>
                  <a:t>faultes</a:t>
                </a:r>
                <a:r>
                  <a:rPr lang="en-US" altLang="zh-CN" baseline="0" dirty="0" smtClean="0"/>
                  <a:t> can be detected by given test vectors, the fault coverage will be 1.</a:t>
                </a:r>
              </a:p>
              <a:p>
                <a:r>
                  <a:rPr lang="en-US" altLang="zh-CN" baseline="0" dirty="0" smtClean="0"/>
                  <a:t>In fault diagnosis, I use a new metric, diagnostic coverage from previous work, to represent the distinguish ability of a test vector set. </a:t>
                </a:r>
              </a:p>
              <a:p>
                <a:r>
                  <a:rPr lang="en-US" altLang="zh-CN" dirty="0" smtClean="0"/>
                  <a:t>First let me state a</a:t>
                </a:r>
                <a:r>
                  <a:rPr lang="en-US" altLang="zh-CN" baseline="0" dirty="0" smtClean="0"/>
                  <a:t> definition of fault group:</a:t>
                </a:r>
                <a:r>
                  <a:rPr lang="en-US" altLang="zh-CN" dirty="0" smtClean="0"/>
                  <a:t> </a:t>
                </a:r>
                <a:r>
                  <a:rPr lang="en-US" altLang="zh-CN" sz="1200" dirty="0" smtClean="0">
                    <a:solidFill>
                      <a:schemeClr val="tx1"/>
                    </a:solidFill>
                  </a:rPr>
                  <a:t>A </a:t>
                </a:r>
                <a:r>
                  <a:rPr lang="en-US" altLang="zh-CN" sz="1200" i="1" dirty="0" smtClean="0">
                    <a:solidFill>
                      <a:schemeClr val="tx1"/>
                    </a:solidFill>
                  </a:rPr>
                  <a:t>fault group </a:t>
                </a:r>
                <a:r>
                  <a:rPr lang="en-US" altLang="zh-CN" sz="1200" dirty="0" smtClean="0">
                    <a:solidFill>
                      <a:schemeClr val="tx1"/>
                    </a:solidFill>
                  </a:rPr>
                  <a:t>contains two or more undistinguished faults, faults in one group</a:t>
                </a:r>
                <a:r>
                  <a:rPr lang="en-US" altLang="zh-CN" sz="1200" baseline="0" dirty="0" smtClean="0">
                    <a:solidFill>
                      <a:schemeClr val="tx1"/>
                    </a:solidFill>
                  </a:rPr>
                  <a:t> are equivalent with each other. If a fault is distinguished, then the fault group will contain only one fault.</a:t>
                </a:r>
              </a:p>
              <a:p>
                <a:r>
                  <a:rPr lang="en-US" altLang="zh-CN" sz="1200" i="0" smtClean="0">
                    <a:solidFill>
                      <a:schemeClr val="tx1"/>
                    </a:solidFill>
                    <a:latin typeface="Cambria Math"/>
                  </a:rPr>
                  <a:t>"Diagnostic coverage </a:t>
                </a:r>
                <a:r>
                  <a:rPr lang="en-US" altLang="zh-CN" sz="1200" b="0" i="0" smtClean="0">
                    <a:solidFill>
                      <a:schemeClr val="tx1"/>
                    </a:solidFill>
                    <a:latin typeface="Cambria Math"/>
                  </a:rPr>
                  <a:t>is </a:t>
                </a:r>
                <a:r>
                  <a:rPr lang="zh-CN" altLang="en-US" sz="1200" b="0" i="0" smtClean="0">
                    <a:solidFill>
                      <a:schemeClr val="tx1"/>
                    </a:solidFill>
                  </a:rPr>
                  <a:t>"</a:t>
                </a:r>
                <a:r>
                  <a:rPr lang="en-US" altLang="zh-CN" sz="1200" dirty="0" smtClean="0">
                    <a:solidFill>
                      <a:schemeClr val="tx1"/>
                    </a:solidFill>
                  </a:rPr>
                  <a:t> </a:t>
                </a:r>
                <a:r>
                  <a:rPr lang="en-US" altLang="zh-CN" sz="1200" i="0" smtClean="0">
                    <a:solidFill>
                      <a:schemeClr val="tx1"/>
                    </a:solidFill>
                    <a:latin typeface="Cambria Math"/>
                  </a:rPr>
                  <a:t>"Number of detected fault groups</a:t>
                </a:r>
                <a:r>
                  <a:rPr lang="zh-CN" altLang="en-US" sz="1200" i="0" smtClean="0">
                    <a:solidFill>
                      <a:schemeClr val="tx1"/>
                    </a:solidFill>
                  </a:rPr>
                  <a:t>"</a:t>
                </a:r>
                <a:r>
                  <a:rPr lang="en-US" altLang="zh-CN" baseline="0" dirty="0" smtClean="0"/>
                  <a:t> divided by </a:t>
                </a:r>
                <a:r>
                  <a:rPr lang="en-US" altLang="zh-CN" sz="1200" i="0" smtClean="0">
                    <a:solidFill>
                      <a:schemeClr val="tx1"/>
                    </a:solidFill>
                    <a:latin typeface="Cambria Math"/>
                  </a:rPr>
                  <a:t>"Total number of faults</a:t>
                </a:r>
                <a:r>
                  <a:rPr lang="zh-CN" altLang="en-US" sz="1200" i="0" smtClean="0">
                    <a:solidFill>
                      <a:schemeClr val="tx1"/>
                    </a:solidFill>
                  </a:rPr>
                  <a:t>"</a:t>
                </a:r>
                <a:r>
                  <a:rPr lang="en-US" altLang="zh-CN" baseline="0" dirty="0" smtClean="0"/>
                  <a:t>.</a:t>
                </a:r>
              </a:p>
              <a:p>
                <a:r>
                  <a:rPr lang="en-US" altLang="zh-CN" baseline="0" dirty="0" smtClean="0"/>
                  <a:t>This is obvious and easy to understand:</a:t>
                </a:r>
                <a:r>
                  <a:rPr lang="en-US" altLang="zh-CN" dirty="0" smtClean="0"/>
                  <a:t> the more fault pairs can be distinguished, the higher coverage</a:t>
                </a:r>
                <a:r>
                  <a:rPr lang="en-US" altLang="zh-CN" baseline="0" dirty="0" smtClean="0"/>
                  <a:t> we will get.</a:t>
                </a:r>
              </a:p>
              <a:p>
                <a:r>
                  <a:rPr lang="en-US" altLang="zh-CN" baseline="0" dirty="0" smtClean="0"/>
                  <a:t>If all fault pairs can be distinguished which means every fault group contain only one fault, the diagnostic coverage will be 1</a:t>
                </a:r>
                <a:endParaRPr lang="zh-CN" altLang="en-US" dirty="0"/>
              </a:p>
            </p:txBody>
          </p:sp>
        </mc:Fallback>
      </mc:AlternateContent>
      <p:sp>
        <p:nvSpPr>
          <p:cNvPr id="4" name="灯片编号占位符 3"/>
          <p:cNvSpPr>
            <a:spLocks noGrp="1"/>
          </p:cNvSpPr>
          <p:nvPr>
            <p:ph type="sldNum" sz="quarter" idx="10"/>
          </p:nvPr>
        </p:nvSpPr>
        <p:spPr/>
        <p:txBody>
          <a:bodyPr/>
          <a:lstStyle/>
          <a:p>
            <a:fld id="{F73A8316-FF7D-4781-A291-27A890161D43}" type="slidenum">
              <a:rPr lang="zh-CN" altLang="en-US" smtClean="0"/>
              <a:t>8</a:t>
            </a:fld>
            <a:endParaRPr lang="zh-CN" altLang="en-US"/>
          </a:p>
        </p:txBody>
      </p:sp>
    </p:spTree>
    <p:extLst>
      <p:ext uri="{BB962C8B-B14F-4D97-AF65-F5344CB8AC3E}">
        <p14:creationId xmlns:p14="http://schemas.microsoft.com/office/powerpoint/2010/main" val="2499003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Most digital circuits on the market are sequential circuits, internal signals and states are hard to observe and control</a:t>
            </a:r>
            <a:r>
              <a:rPr lang="en-US" altLang="zh-CN" sz="1200" kern="1200" baseline="0" dirty="0" smtClean="0">
                <a:solidFill>
                  <a:schemeClr val="tx1"/>
                </a:solidFill>
                <a:effectLst/>
                <a:latin typeface="+mn-lt"/>
                <a:ea typeface="+mn-ea"/>
                <a:cs typeface="+mn-cs"/>
              </a:rPr>
              <a:t>.</a:t>
            </a:r>
            <a:r>
              <a:rPr lang="en-US" altLang="zh-CN" sz="1200" kern="1200" dirty="0" smtClean="0">
                <a:solidFill>
                  <a:schemeClr val="tx1"/>
                </a:solidFill>
                <a:effectLst/>
                <a:latin typeface="+mn-lt"/>
                <a:ea typeface="+mn-ea"/>
                <a:cs typeface="+mn-cs"/>
              </a:rPr>
              <a:t> In consequence</a:t>
            </a:r>
            <a:r>
              <a:rPr lang="en-US" altLang="zh-CN" sz="1200" kern="1200" baseline="0" dirty="0" smtClean="0">
                <a:solidFill>
                  <a:schemeClr val="tx1"/>
                </a:solidFill>
                <a:effectLst/>
                <a:latin typeface="+mn-lt"/>
                <a:ea typeface="+mn-ea"/>
                <a:cs typeface="+mn-cs"/>
              </a:rPr>
              <a:t>, we need </a:t>
            </a:r>
            <a:r>
              <a:rPr lang="en-US" altLang="zh-CN" sz="1200" kern="1200" dirty="0" smtClean="0">
                <a:solidFill>
                  <a:schemeClr val="tx1"/>
                </a:solidFill>
                <a:effectLst/>
                <a:latin typeface="+mn-lt"/>
                <a:ea typeface="+mn-ea"/>
                <a:cs typeface="+mn-cs"/>
              </a:rPr>
              <a:t>scan based test technique.</a:t>
            </a:r>
            <a:endParaRPr lang="zh-CN" altLang="en-US" dirty="0"/>
          </a:p>
        </p:txBody>
      </p:sp>
      <p:sp>
        <p:nvSpPr>
          <p:cNvPr id="4" name="灯片编号占位符 3"/>
          <p:cNvSpPr>
            <a:spLocks noGrp="1"/>
          </p:cNvSpPr>
          <p:nvPr>
            <p:ph type="sldNum" sz="quarter" idx="10"/>
          </p:nvPr>
        </p:nvSpPr>
        <p:spPr/>
        <p:txBody>
          <a:bodyPr/>
          <a:lstStyle/>
          <a:p>
            <a:fld id="{F73A8316-FF7D-4781-A291-27A890161D43}" type="slidenum">
              <a:rPr lang="zh-CN" altLang="en-US" smtClean="0"/>
              <a:t>9</a:t>
            </a:fld>
            <a:endParaRPr lang="zh-CN" altLang="en-US"/>
          </a:p>
        </p:txBody>
      </p:sp>
    </p:spTree>
    <p:extLst>
      <p:ext uri="{BB962C8B-B14F-4D97-AF65-F5344CB8AC3E}">
        <p14:creationId xmlns:p14="http://schemas.microsoft.com/office/powerpoint/2010/main" val="552694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b="0" dirty="0" smtClean="0"/>
              <a:t>Here is</a:t>
            </a:r>
            <a:r>
              <a:rPr lang="en-US" altLang="zh-CN" sz="1400" b="0" baseline="0" dirty="0" smtClean="0"/>
              <a:t> our </a:t>
            </a:r>
            <a:r>
              <a:rPr lang="en-US" altLang="zh-CN" sz="1400" b="0" dirty="0" smtClean="0">
                <a:solidFill>
                  <a:srgbClr val="003263"/>
                </a:solidFill>
                <a:latin typeface="+mn-lt"/>
                <a:ea typeface="Calibri" pitchFamily="34" charset="0"/>
                <a:cs typeface="Calibri"/>
              </a:rPr>
              <a:t>Automatic Exclusive Test Generation System. </a:t>
            </a:r>
            <a:r>
              <a:rPr lang="en-US" altLang="zh-CN" sz="1400" b="0" dirty="0" smtClean="0"/>
              <a:t>Given a collapsed fault set, a conventional ATPG generates detection test vectors. A diagnostic fault simulator is then used to determine diagnostic coverage and untargeted fault-pairs.</a:t>
            </a:r>
            <a:r>
              <a:rPr lang="en-US" altLang="zh-CN" sz="1400" b="0" baseline="0" dirty="0" smtClean="0"/>
              <a:t> </a:t>
            </a:r>
            <a:r>
              <a:rPr lang="en-US" altLang="zh-CN" sz="1400" b="0" dirty="0" smtClean="0"/>
              <a:t>If not all fault pairs are</a:t>
            </a:r>
            <a:r>
              <a:rPr lang="en-US" altLang="zh-CN" sz="1400" b="0" baseline="0" dirty="0" smtClean="0"/>
              <a:t> targeted</a:t>
            </a:r>
            <a:r>
              <a:rPr lang="en-US" altLang="zh-CN" sz="1400" b="0" dirty="0" smtClean="0"/>
              <a:t>, a pair of untargeted fault will be fed into an exclusive test generator to find new test to distinguish them.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b="0" dirty="0" smtClean="0">
                <a:solidFill>
                  <a:srgbClr val="003263"/>
                </a:solidFill>
                <a:latin typeface="+mn-lt"/>
                <a:ea typeface="Calibri" pitchFamily="34" charset="0"/>
                <a:cs typeface="Calibri"/>
              </a:rPr>
              <a:t>We will introduce this</a:t>
            </a:r>
            <a:r>
              <a:rPr lang="en-US" altLang="zh-CN" sz="1400" b="0" baseline="0" dirty="0" smtClean="0">
                <a:solidFill>
                  <a:srgbClr val="003263"/>
                </a:solidFill>
                <a:latin typeface="+mn-lt"/>
                <a:ea typeface="Calibri" pitchFamily="34" charset="0"/>
                <a:cs typeface="Calibri"/>
              </a:rPr>
              <a:t> system block by block as follows:</a:t>
            </a:r>
            <a:endParaRPr lang="zh-CN" altLang="en-US" sz="1400" b="0" dirty="0" smtClean="0">
              <a:solidFill>
                <a:srgbClr val="003263"/>
              </a:solidFill>
              <a:latin typeface="+mn-lt"/>
              <a:ea typeface="Calibri" pitchFamily="34" charset="0"/>
              <a:cs typeface="Calibri"/>
            </a:endParaRPr>
          </a:p>
          <a:p>
            <a:endParaRPr lang="zh-CN" altLang="en-US" sz="1400" b="0" dirty="0"/>
          </a:p>
        </p:txBody>
      </p:sp>
      <p:sp>
        <p:nvSpPr>
          <p:cNvPr id="4" name="灯片编号占位符 3"/>
          <p:cNvSpPr>
            <a:spLocks noGrp="1"/>
          </p:cNvSpPr>
          <p:nvPr>
            <p:ph type="sldNum" sz="quarter" idx="10"/>
          </p:nvPr>
        </p:nvSpPr>
        <p:spPr/>
        <p:txBody>
          <a:bodyPr/>
          <a:lstStyle/>
          <a:p>
            <a:fld id="{F73A8316-FF7D-4781-A291-27A890161D43}" type="slidenum">
              <a:rPr lang="zh-CN" altLang="en-US" smtClean="0"/>
              <a:t>11</a:t>
            </a:fld>
            <a:endParaRPr lang="zh-CN" altLang="en-US"/>
          </a:p>
        </p:txBody>
      </p:sp>
    </p:spTree>
    <p:extLst>
      <p:ext uri="{BB962C8B-B14F-4D97-AF65-F5344CB8AC3E}">
        <p14:creationId xmlns:p14="http://schemas.microsoft.com/office/powerpoint/2010/main" val="4028376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E9826FD-CA0A-44D6-B3D7-9CADFEABF6F6}" type="slidenum">
              <a:rPr lang="zh-CN" altLang="en-US" smtClean="0"/>
              <a:t>‹#›</a:t>
            </a:fld>
            <a:endParaRPr lang="zh-CN" altLang="en-US"/>
          </a:p>
        </p:txBody>
      </p:sp>
    </p:spTree>
    <p:extLst>
      <p:ext uri="{BB962C8B-B14F-4D97-AF65-F5344CB8AC3E}">
        <p14:creationId xmlns:p14="http://schemas.microsoft.com/office/powerpoint/2010/main" val="3088678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E9826FD-CA0A-44D6-B3D7-9CADFEABF6F6}" type="slidenum">
              <a:rPr lang="zh-CN" altLang="en-US" smtClean="0"/>
              <a:t>‹#›</a:t>
            </a:fld>
            <a:endParaRPr lang="zh-CN" altLang="en-US"/>
          </a:p>
        </p:txBody>
      </p:sp>
    </p:spTree>
    <p:extLst>
      <p:ext uri="{BB962C8B-B14F-4D97-AF65-F5344CB8AC3E}">
        <p14:creationId xmlns:p14="http://schemas.microsoft.com/office/powerpoint/2010/main" val="1047395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E9826FD-CA0A-44D6-B3D7-9CADFEABF6F6}" type="slidenum">
              <a:rPr lang="zh-CN" altLang="en-US" smtClean="0"/>
              <a:t>‹#›</a:t>
            </a:fld>
            <a:endParaRPr lang="zh-CN" altLang="en-US"/>
          </a:p>
        </p:txBody>
      </p:sp>
    </p:spTree>
    <p:extLst>
      <p:ext uri="{BB962C8B-B14F-4D97-AF65-F5344CB8AC3E}">
        <p14:creationId xmlns:p14="http://schemas.microsoft.com/office/powerpoint/2010/main" val="1469942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21" name="Rectangle 20"/>
          <p:cNvSpPr/>
          <p:nvPr userDrawn="1"/>
        </p:nvSpPr>
        <p:spPr>
          <a:xfrm>
            <a:off x="-3872" y="4800600"/>
            <a:ext cx="9158197" cy="2057400"/>
          </a:xfrm>
          <a:prstGeom prst="rect">
            <a:avLst/>
          </a:prstGeom>
          <a:solidFill>
            <a:srgbClr val="002B5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hasCustomPrompt="1"/>
          </p:nvPr>
        </p:nvSpPr>
        <p:spPr>
          <a:xfrm>
            <a:off x="1143001" y="6375399"/>
            <a:ext cx="6883400" cy="397323"/>
          </a:xfrm>
        </p:spPr>
        <p:txBody>
          <a:bodyPr anchor="ctr">
            <a:noAutofit/>
          </a:bodyPr>
          <a:lstStyle>
            <a:lvl1pPr algn="ctr">
              <a:defRPr sz="2000" b="0">
                <a:solidFill>
                  <a:schemeClr val="bg1"/>
                </a:solidFill>
                <a:latin typeface="Helvetica" panose="020B0604020202030204" pitchFamily="34" charset="0"/>
                <a:cs typeface="CMU Bright Roman"/>
              </a:defRPr>
            </a:lvl1pPr>
          </a:lstStyle>
          <a:p>
            <a:r>
              <a:rPr lang="en-US" dirty="0" smtClean="0"/>
              <a:t>Click to add date</a:t>
            </a:r>
            <a:endParaRPr lang="en-US"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01039" y="4995335"/>
            <a:ext cx="4548373" cy="1219198"/>
          </a:xfrm>
          <a:prstGeom prst="rect">
            <a:avLst/>
          </a:prstGeom>
        </p:spPr>
      </p:pic>
      <p:sp>
        <p:nvSpPr>
          <p:cNvPr id="14" name="Rectangle 13"/>
          <p:cNvSpPr/>
          <p:nvPr userDrawn="1"/>
        </p:nvSpPr>
        <p:spPr>
          <a:xfrm>
            <a:off x="-3872" y="4549621"/>
            <a:ext cx="9158197" cy="250979"/>
          </a:xfrm>
          <a:prstGeom prst="rect">
            <a:avLst/>
          </a:prstGeom>
          <a:solidFill>
            <a:srgbClr val="F580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0" name="Subtitle 2"/>
          <p:cNvSpPr>
            <a:spLocks noGrp="1"/>
          </p:cNvSpPr>
          <p:nvPr>
            <p:ph type="subTitle" idx="1" hasCustomPrompt="1"/>
          </p:nvPr>
        </p:nvSpPr>
        <p:spPr>
          <a:xfrm>
            <a:off x="661378" y="3514914"/>
            <a:ext cx="7846646" cy="828330"/>
          </a:xfrm>
          <a:prstGeom prst="rect">
            <a:avLst/>
          </a:prstGeom>
        </p:spPr>
        <p:txBody>
          <a:bodyPr anchor="ctr"/>
          <a:lstStyle>
            <a:lvl1pPr marL="0" indent="0" algn="ctr">
              <a:buNone/>
              <a:defRPr sz="2800" b="1" i="0">
                <a:solidFill>
                  <a:schemeClr val="tx1">
                    <a:tint val="75000"/>
                  </a:schemeClr>
                </a:solidFill>
                <a:latin typeface="Helvetica" panose="020B0604020202030204" pitchFamily="34" charset="0"/>
                <a:cs typeface="CMU Bright Bold Extende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Authors</a:t>
            </a:r>
            <a:endParaRPr lang="en-US" dirty="0"/>
          </a:p>
        </p:txBody>
      </p:sp>
      <p:sp>
        <p:nvSpPr>
          <p:cNvPr id="4" name="Text Placeholder 3"/>
          <p:cNvSpPr>
            <a:spLocks noGrp="1"/>
          </p:cNvSpPr>
          <p:nvPr>
            <p:ph type="body" sz="quarter" idx="10" hasCustomPrompt="1"/>
          </p:nvPr>
        </p:nvSpPr>
        <p:spPr>
          <a:xfrm>
            <a:off x="661378" y="140677"/>
            <a:ext cx="7846646" cy="3213926"/>
          </a:xfrm>
          <a:prstGeom prst="rect">
            <a:avLst/>
          </a:prstGeom>
        </p:spPr>
        <p:txBody>
          <a:bodyPr anchor="b"/>
          <a:lstStyle>
            <a:lvl1pPr marL="0" indent="0" algn="ctr">
              <a:buNone/>
              <a:defRPr sz="4800" b="1" i="0" baseline="0">
                <a:solidFill>
                  <a:srgbClr val="002B5C"/>
                </a:solidFill>
                <a:latin typeface="Helvetica" panose="020B0604020202030204" pitchFamily="34" charset="0"/>
                <a:cs typeface="CMU Bright Bold Extended"/>
              </a:defRPr>
            </a:lvl1pPr>
          </a:lstStyle>
          <a:p>
            <a:pPr lvl="0"/>
            <a:r>
              <a:rPr lang="en-US" dirty="0" smtClean="0"/>
              <a:t>Click to add Title</a:t>
            </a:r>
            <a:endParaRPr lang="en-US" dirty="0"/>
          </a:p>
        </p:txBody>
      </p:sp>
    </p:spTree>
    <p:extLst>
      <p:ext uri="{BB962C8B-B14F-4D97-AF65-F5344CB8AC3E}">
        <p14:creationId xmlns:p14="http://schemas.microsoft.com/office/powerpoint/2010/main" val="379584678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cSld name="Ending Slide">
    <p:spTree>
      <p:nvGrpSpPr>
        <p:cNvPr id="1" name=""/>
        <p:cNvGrpSpPr/>
        <p:nvPr/>
      </p:nvGrpSpPr>
      <p:grpSpPr>
        <a:xfrm>
          <a:off x="0" y="0"/>
          <a:ext cx="0" cy="0"/>
          <a:chOff x="0" y="0"/>
          <a:chExt cx="0" cy="0"/>
        </a:xfrm>
      </p:grpSpPr>
      <p:sp>
        <p:nvSpPr>
          <p:cNvPr id="2" name="Rectangle 1"/>
          <p:cNvSpPr/>
          <p:nvPr/>
        </p:nvSpPr>
        <p:spPr>
          <a:xfrm>
            <a:off x="-3175" y="0"/>
            <a:ext cx="9158288" cy="6169025"/>
          </a:xfrm>
          <a:prstGeom prst="rect">
            <a:avLst/>
          </a:prstGeom>
          <a:solidFill>
            <a:srgbClr val="112D5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pic>
        <p:nvPicPr>
          <p:cNvPr id="3" name="Picture 10" descr="AU_ONELINE158289white.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9925" y="4343400"/>
            <a:ext cx="2724150" cy="136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3175" y="6162675"/>
            <a:ext cx="9158288" cy="717550"/>
          </a:xfrm>
          <a:prstGeom prst="rect">
            <a:avLst/>
          </a:prstGeom>
          <a:solidFill>
            <a:srgbClr val="496E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cxnSp>
        <p:nvCxnSpPr>
          <p:cNvPr id="5" name="Straight Connector 4"/>
          <p:cNvCxnSpPr/>
          <p:nvPr/>
        </p:nvCxnSpPr>
        <p:spPr>
          <a:xfrm>
            <a:off x="-3175" y="6162675"/>
            <a:ext cx="9158288" cy="0"/>
          </a:xfrm>
          <a:prstGeom prst="line">
            <a:avLst/>
          </a:prstGeom>
          <a:ln w="19050" cmpd="sng">
            <a:solidFill>
              <a:srgbClr val="F68026"/>
            </a:solidFill>
          </a:ln>
        </p:spPr>
        <p:style>
          <a:lnRef idx="1">
            <a:schemeClr val="accent1"/>
          </a:lnRef>
          <a:fillRef idx="0">
            <a:schemeClr val="accent1"/>
          </a:fillRef>
          <a:effectRef idx="0">
            <a:schemeClr val="accent1"/>
          </a:effectRef>
          <a:fontRef idx="minor">
            <a:schemeClr val="tx1"/>
          </a:fontRef>
        </p:style>
      </p:cxnSp>
      <p:pic>
        <p:nvPicPr>
          <p:cNvPr id="6" name="Picture 9" descr="未标题-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1463" y="4102100"/>
            <a:ext cx="3316287" cy="186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672119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E9826FD-CA0A-44D6-B3D7-9CADFEABF6F6}" type="slidenum">
              <a:rPr lang="zh-CN" altLang="en-US" smtClean="0"/>
              <a:t>‹#›</a:t>
            </a:fld>
            <a:endParaRPr lang="zh-CN" altLang="en-US"/>
          </a:p>
        </p:txBody>
      </p:sp>
    </p:spTree>
    <p:extLst>
      <p:ext uri="{BB962C8B-B14F-4D97-AF65-F5344CB8AC3E}">
        <p14:creationId xmlns:p14="http://schemas.microsoft.com/office/powerpoint/2010/main" val="641282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E9826FD-CA0A-44D6-B3D7-9CADFEABF6F6}" type="slidenum">
              <a:rPr lang="zh-CN" altLang="en-US" smtClean="0"/>
              <a:t>‹#›</a:t>
            </a:fld>
            <a:endParaRPr lang="zh-CN" altLang="en-US"/>
          </a:p>
        </p:txBody>
      </p:sp>
    </p:spTree>
    <p:extLst>
      <p:ext uri="{BB962C8B-B14F-4D97-AF65-F5344CB8AC3E}">
        <p14:creationId xmlns:p14="http://schemas.microsoft.com/office/powerpoint/2010/main" val="3363962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E9826FD-CA0A-44D6-B3D7-9CADFEABF6F6}" type="slidenum">
              <a:rPr lang="zh-CN" altLang="en-US" smtClean="0"/>
              <a:t>‹#›</a:t>
            </a:fld>
            <a:endParaRPr lang="zh-CN" altLang="en-US"/>
          </a:p>
        </p:txBody>
      </p:sp>
    </p:spTree>
    <p:extLst>
      <p:ext uri="{BB962C8B-B14F-4D97-AF65-F5344CB8AC3E}">
        <p14:creationId xmlns:p14="http://schemas.microsoft.com/office/powerpoint/2010/main" val="356317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E9826FD-CA0A-44D6-B3D7-9CADFEABF6F6}" type="slidenum">
              <a:rPr lang="zh-CN" altLang="en-US" smtClean="0"/>
              <a:t>‹#›</a:t>
            </a:fld>
            <a:endParaRPr lang="zh-CN" altLang="en-US"/>
          </a:p>
        </p:txBody>
      </p:sp>
    </p:spTree>
    <p:extLst>
      <p:ext uri="{BB962C8B-B14F-4D97-AF65-F5344CB8AC3E}">
        <p14:creationId xmlns:p14="http://schemas.microsoft.com/office/powerpoint/2010/main" val="214266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E9826FD-CA0A-44D6-B3D7-9CADFEABF6F6}" type="slidenum">
              <a:rPr lang="zh-CN" altLang="en-US" smtClean="0"/>
              <a:t>‹#›</a:t>
            </a:fld>
            <a:endParaRPr lang="zh-CN" altLang="en-US"/>
          </a:p>
        </p:txBody>
      </p:sp>
    </p:spTree>
    <p:extLst>
      <p:ext uri="{BB962C8B-B14F-4D97-AF65-F5344CB8AC3E}">
        <p14:creationId xmlns:p14="http://schemas.microsoft.com/office/powerpoint/2010/main" val="3198042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E9826FD-CA0A-44D6-B3D7-9CADFEABF6F6}" type="slidenum">
              <a:rPr lang="zh-CN" altLang="en-US" smtClean="0"/>
              <a:t>‹#›</a:t>
            </a:fld>
            <a:endParaRPr lang="zh-CN" altLang="en-US"/>
          </a:p>
        </p:txBody>
      </p:sp>
    </p:spTree>
    <p:extLst>
      <p:ext uri="{BB962C8B-B14F-4D97-AF65-F5344CB8AC3E}">
        <p14:creationId xmlns:p14="http://schemas.microsoft.com/office/powerpoint/2010/main" val="463279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E9826FD-CA0A-44D6-B3D7-9CADFEABF6F6}" type="slidenum">
              <a:rPr lang="zh-CN" altLang="en-US" smtClean="0"/>
              <a:t>‹#›</a:t>
            </a:fld>
            <a:endParaRPr lang="zh-CN" altLang="en-US"/>
          </a:p>
        </p:txBody>
      </p:sp>
    </p:spTree>
    <p:extLst>
      <p:ext uri="{BB962C8B-B14F-4D97-AF65-F5344CB8AC3E}">
        <p14:creationId xmlns:p14="http://schemas.microsoft.com/office/powerpoint/2010/main" val="2386527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E9826FD-CA0A-44D6-B3D7-9CADFEABF6F6}" type="slidenum">
              <a:rPr lang="zh-CN" altLang="en-US" smtClean="0"/>
              <a:t>‹#›</a:t>
            </a:fld>
            <a:endParaRPr lang="zh-CN" altLang="en-US"/>
          </a:p>
        </p:txBody>
      </p:sp>
    </p:spTree>
    <p:extLst>
      <p:ext uri="{BB962C8B-B14F-4D97-AF65-F5344CB8AC3E}">
        <p14:creationId xmlns:p14="http://schemas.microsoft.com/office/powerpoint/2010/main" val="3943458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826FD-CA0A-44D6-B3D7-9CADFEABF6F6}" type="slidenum">
              <a:rPr lang="zh-CN" altLang="en-US" smtClean="0"/>
              <a:t>‹#›</a:t>
            </a:fld>
            <a:endParaRPr lang="zh-CN" altLang="en-US"/>
          </a:p>
        </p:txBody>
      </p:sp>
    </p:spTree>
    <p:extLst>
      <p:ext uri="{BB962C8B-B14F-4D97-AF65-F5344CB8AC3E}">
        <p14:creationId xmlns:p14="http://schemas.microsoft.com/office/powerpoint/2010/main" val="99754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06/08/2015</a:t>
            </a:r>
            <a:endParaRPr lang="zh-CN" altLang="en-US" dirty="0"/>
          </a:p>
        </p:txBody>
      </p:sp>
      <p:sp>
        <p:nvSpPr>
          <p:cNvPr id="4" name="文本占位符 3"/>
          <p:cNvSpPr>
            <a:spLocks noGrp="1"/>
          </p:cNvSpPr>
          <p:nvPr>
            <p:ph type="body" sz="quarter" idx="10"/>
          </p:nvPr>
        </p:nvSpPr>
        <p:spPr>
          <a:xfrm>
            <a:off x="76200" y="228600"/>
            <a:ext cx="8915400" cy="1752600"/>
          </a:xfrm>
        </p:spPr>
        <p:txBody>
          <a:bodyPr/>
          <a:lstStyle/>
          <a:p>
            <a:r>
              <a:rPr lang="en-US" altLang="zh-CN" sz="2800" dirty="0"/>
              <a:t>Diagnostic Test Generation for Transition Delay Faults Using </a:t>
            </a:r>
            <a:r>
              <a:rPr lang="en-US" altLang="zh-CN" sz="2800" dirty="0" smtClean="0"/>
              <a:t>Two-Timeframe ATPG Model</a:t>
            </a:r>
            <a:endParaRPr lang="zh-CN" altLang="zh-CN" sz="2800" dirty="0"/>
          </a:p>
          <a:p>
            <a:endParaRPr lang="zh-CN" altLang="en-US" sz="2800" dirty="0"/>
          </a:p>
        </p:txBody>
      </p:sp>
      <p:sp>
        <p:nvSpPr>
          <p:cNvPr id="5" name="Text Box 3"/>
          <p:cNvSpPr txBox="1">
            <a:spLocks noChangeArrowheads="1"/>
          </p:cNvSpPr>
          <p:nvPr/>
        </p:nvSpPr>
        <p:spPr bwMode="auto">
          <a:xfrm>
            <a:off x="1048293" y="1828800"/>
            <a:ext cx="7162800" cy="10178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dirty="0">
                <a:latin typeface="Calibri"/>
                <a:ea typeface="SimSun" pitchFamily="2" charset="-122"/>
              </a:rPr>
              <a:t>Master’s </a:t>
            </a:r>
            <a:r>
              <a:rPr lang="en-US" sz="2000" dirty="0" smtClean="0">
                <a:latin typeface="Calibri"/>
                <a:ea typeface="SimSun" pitchFamily="2" charset="-122"/>
              </a:rPr>
              <a:t>Thesis Defense</a:t>
            </a:r>
            <a:endParaRPr lang="en-US" sz="2000" dirty="0">
              <a:latin typeface="Calibri"/>
              <a:ea typeface="SimSun" pitchFamily="2" charset="-122"/>
            </a:endParaRPr>
          </a:p>
          <a:p>
            <a:pPr algn="ctr"/>
            <a:r>
              <a:rPr lang="en-US" sz="2000" b="1" dirty="0" err="1" smtClean="0">
                <a:latin typeface="Calibri"/>
                <a:ea typeface="SimSun" pitchFamily="2" charset="-122"/>
              </a:rPr>
              <a:t>Xiaolu</a:t>
            </a:r>
            <a:r>
              <a:rPr lang="en-US" sz="2000" b="1" dirty="0" smtClean="0">
                <a:latin typeface="Calibri"/>
                <a:ea typeface="SimSun" pitchFamily="2" charset="-122"/>
              </a:rPr>
              <a:t> Shi</a:t>
            </a:r>
            <a:endParaRPr lang="en-US" sz="2000" b="1" dirty="0">
              <a:latin typeface="Calibri"/>
              <a:ea typeface="SimSun" pitchFamily="2" charset="-122"/>
            </a:endParaRPr>
          </a:p>
          <a:p>
            <a:pPr algn="ctr"/>
            <a:r>
              <a:rPr lang="en-US" sz="2000" dirty="0">
                <a:latin typeface="Calibri"/>
                <a:ea typeface="SimSun" pitchFamily="2" charset="-122"/>
              </a:rPr>
              <a:t>Dept. of ECE, Auburn University</a:t>
            </a:r>
          </a:p>
        </p:txBody>
      </p:sp>
      <p:sp>
        <p:nvSpPr>
          <p:cNvPr id="7" name="Rectangle 6"/>
          <p:cNvSpPr>
            <a:spLocks noChangeArrowheads="1"/>
          </p:cNvSpPr>
          <p:nvPr/>
        </p:nvSpPr>
        <p:spPr bwMode="auto">
          <a:xfrm>
            <a:off x="2481942" y="3352800"/>
            <a:ext cx="3080657" cy="1600200"/>
          </a:xfrm>
          <a:prstGeom prst="rect">
            <a:avLst/>
          </a:prstGeom>
          <a:noFill/>
          <a:ln w="9525">
            <a:noFill/>
            <a:miter lim="800000"/>
            <a:headEnd/>
            <a:tailEnd/>
          </a:ln>
        </p:spPr>
        <p:txBody>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indent="-339725" eaLnBrk="1" hangingPunct="1">
              <a:spcBef>
                <a:spcPct val="20000"/>
              </a:spcBef>
            </a:pPr>
            <a:r>
              <a:rPr lang="en-US" altLang="zh-CN" sz="2000" dirty="0">
                <a:latin typeface="Calibri"/>
                <a:ea typeface="SimSun" pitchFamily="2" charset="-122"/>
              </a:rPr>
              <a:t>Thesis Advisor:      </a:t>
            </a:r>
            <a:r>
              <a:rPr lang="en-US" altLang="zh-CN" sz="2000" dirty="0" smtClean="0">
                <a:latin typeface="Calibri"/>
                <a:ea typeface="SimSun" pitchFamily="2" charset="-122"/>
              </a:rPr>
              <a:t>   </a:t>
            </a:r>
            <a:endParaRPr lang="en-US" altLang="zh-CN" sz="2000" dirty="0">
              <a:latin typeface="Calibri"/>
              <a:ea typeface="SimSun" pitchFamily="2" charset="-122"/>
            </a:endParaRPr>
          </a:p>
          <a:p>
            <a:pPr eaLnBrk="1" hangingPunct="1"/>
            <a:r>
              <a:rPr lang="en-US" altLang="zh-CN" sz="2000" dirty="0">
                <a:latin typeface="Calibri"/>
                <a:ea typeface="SimSun" pitchFamily="2" charset="-122"/>
              </a:rPr>
              <a:t>Thesis Committee: </a:t>
            </a:r>
            <a:r>
              <a:rPr lang="en-US" altLang="zh-CN" sz="2000" dirty="0" smtClean="0">
                <a:latin typeface="Calibri"/>
                <a:ea typeface="SimSun" pitchFamily="2" charset="-122"/>
              </a:rPr>
              <a:t>  </a:t>
            </a:r>
            <a:r>
              <a:rPr lang="en-US" altLang="zh-CN" sz="2000" dirty="0">
                <a:latin typeface="Calibri"/>
                <a:ea typeface="SimSun" pitchFamily="2" charset="-122"/>
              </a:rPr>
              <a:t>		</a:t>
            </a:r>
          </a:p>
        </p:txBody>
      </p:sp>
      <p:sp>
        <p:nvSpPr>
          <p:cNvPr id="8" name="TextBox 7"/>
          <p:cNvSpPr txBox="1"/>
          <p:nvPr/>
        </p:nvSpPr>
        <p:spPr>
          <a:xfrm>
            <a:off x="4419600" y="3352800"/>
            <a:ext cx="3048000" cy="1292662"/>
          </a:xfrm>
          <a:prstGeom prst="rect">
            <a:avLst/>
          </a:prstGeom>
          <a:noFill/>
        </p:spPr>
        <p:txBody>
          <a:bodyPr wrap="square" rtlCol="0">
            <a:spAutoFit/>
          </a:bodyPr>
          <a:lstStyle/>
          <a:p>
            <a:pPr fontAlgn="base">
              <a:spcAft>
                <a:spcPct val="0"/>
              </a:spcAft>
            </a:pPr>
            <a:r>
              <a:rPr lang="en-US" altLang="zh-CN" sz="2000" b="1" dirty="0">
                <a:latin typeface="Calibri"/>
                <a:ea typeface="SimSun" pitchFamily="2" charset="-122"/>
              </a:rPr>
              <a:t>Dr. </a:t>
            </a:r>
            <a:r>
              <a:rPr lang="en-US" altLang="zh-CN" sz="2000" b="1" dirty="0" err="1">
                <a:latin typeface="Calibri"/>
                <a:ea typeface="SimSun" pitchFamily="2" charset="-122"/>
              </a:rPr>
              <a:t>Vishwani</a:t>
            </a:r>
            <a:r>
              <a:rPr lang="en-US" altLang="zh-CN" sz="2000" b="1" dirty="0">
                <a:latin typeface="Calibri"/>
                <a:ea typeface="SimSun" pitchFamily="2" charset="-122"/>
              </a:rPr>
              <a:t> Agrawal</a:t>
            </a:r>
          </a:p>
          <a:p>
            <a:pPr fontAlgn="base">
              <a:spcAft>
                <a:spcPct val="0"/>
              </a:spcAft>
            </a:pPr>
            <a:r>
              <a:rPr lang="en-US" altLang="zh-CN" sz="2000" b="1" dirty="0">
                <a:ea typeface="SimSun" pitchFamily="2" charset="-122"/>
              </a:rPr>
              <a:t>Dr. </a:t>
            </a:r>
            <a:r>
              <a:rPr lang="en-US" altLang="zh-CN" sz="2000" b="1" dirty="0" err="1">
                <a:ea typeface="SimSun" pitchFamily="2" charset="-122"/>
              </a:rPr>
              <a:t>Adit</a:t>
            </a:r>
            <a:r>
              <a:rPr lang="en-US" altLang="zh-CN" sz="2000" b="1" dirty="0">
                <a:ea typeface="SimSun" pitchFamily="2" charset="-122"/>
              </a:rPr>
              <a:t> Singh</a:t>
            </a:r>
          </a:p>
          <a:p>
            <a:pPr fontAlgn="base">
              <a:spcAft>
                <a:spcPct val="0"/>
              </a:spcAft>
            </a:pPr>
            <a:r>
              <a:rPr lang="en-US" altLang="zh-CN" sz="2000" b="1" dirty="0" smtClean="0">
                <a:latin typeface="Calibri"/>
                <a:ea typeface="SimSun" pitchFamily="2" charset="-122"/>
              </a:rPr>
              <a:t>Dr</a:t>
            </a:r>
            <a:r>
              <a:rPr lang="en-US" altLang="zh-CN" sz="2000" b="1" dirty="0">
                <a:latin typeface="Calibri"/>
                <a:ea typeface="SimSun" pitchFamily="2" charset="-122"/>
              </a:rPr>
              <a:t>. Victor Nelson</a:t>
            </a:r>
          </a:p>
          <a:p>
            <a:endParaRPr lang="zh-CN" altLang="en-US" b="1" dirty="0"/>
          </a:p>
        </p:txBody>
      </p:sp>
    </p:spTree>
    <p:extLst>
      <p:ext uri="{BB962C8B-B14F-4D97-AF65-F5344CB8AC3E}">
        <p14:creationId xmlns:p14="http://schemas.microsoft.com/office/powerpoint/2010/main" val="4008242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10</a:t>
            </a:fld>
            <a:endParaRPr lang="zh-CN" altLang="en-US"/>
          </a:p>
        </p:txBody>
      </p:sp>
      <p:cxnSp>
        <p:nvCxnSpPr>
          <p:cNvPr id="10" name="直接连接符 9"/>
          <p:cNvCxnSpPr/>
          <p:nvPr/>
        </p:nvCxnSpPr>
        <p:spPr>
          <a:xfrm>
            <a:off x="323528" y="1268760"/>
            <a:ext cx="856895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 name="标题 1"/>
          <p:cNvSpPr txBox="1">
            <a:spLocks/>
          </p:cNvSpPr>
          <p:nvPr/>
        </p:nvSpPr>
        <p:spPr>
          <a:xfrm>
            <a:off x="324814" y="524249"/>
            <a:ext cx="5822950"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fontAlgn="base">
              <a:spcAft>
                <a:spcPct val="0"/>
              </a:spcAft>
            </a:pPr>
            <a:r>
              <a:rPr lang="en-US" altLang="zh-CN" sz="3600" b="1" dirty="0">
                <a:solidFill>
                  <a:srgbClr val="003263"/>
                </a:solidFill>
                <a:latin typeface="Calibri"/>
                <a:ea typeface="Calibri" pitchFamily="34" charset="0"/>
                <a:cs typeface="Calibri"/>
              </a:rPr>
              <a:t>Problem Statement</a:t>
            </a:r>
            <a:endParaRPr lang="zh-CN" altLang="en-US" sz="3600" b="1" dirty="0">
              <a:solidFill>
                <a:srgbClr val="003263"/>
              </a:solidFill>
              <a:latin typeface="Calibri"/>
              <a:ea typeface="Calibri" pitchFamily="34" charset="0"/>
              <a:cs typeface="Calibri"/>
            </a:endParaRPr>
          </a:p>
        </p:txBody>
      </p:sp>
      <p:sp>
        <p:nvSpPr>
          <p:cNvPr id="5" name="内容占位符 2"/>
          <p:cNvSpPr txBox="1">
            <a:spLocks/>
          </p:cNvSpPr>
          <p:nvPr/>
        </p:nvSpPr>
        <p:spPr>
          <a:xfrm>
            <a:off x="430345" y="1484784"/>
            <a:ext cx="8229600" cy="468076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l" defTabSz="457200" fontAlgn="base">
              <a:spcBef>
                <a:spcPts val="1800"/>
              </a:spcBef>
              <a:spcAft>
                <a:spcPct val="0"/>
              </a:spcAft>
              <a:buFont typeface="Arial" charset="0"/>
              <a:buChar char="•"/>
            </a:pPr>
            <a:r>
              <a:rPr lang="en-US" altLang="zh-CN" dirty="0">
                <a:solidFill>
                  <a:schemeClr val="tx1"/>
                </a:solidFill>
                <a:cs typeface="Arial" pitchFamily="34" charset="0"/>
              </a:rPr>
              <a:t>Construct effective </a:t>
            </a:r>
            <a:r>
              <a:rPr lang="en-US" altLang="zh-CN" dirty="0" smtClean="0">
                <a:solidFill>
                  <a:schemeClr val="tx1"/>
                </a:solidFill>
                <a:cs typeface="Arial" pitchFamily="34" charset="0"/>
              </a:rPr>
              <a:t>two-timeframe </a:t>
            </a:r>
            <a:r>
              <a:rPr lang="en-US" altLang="zh-CN" dirty="0">
                <a:solidFill>
                  <a:schemeClr val="tx1"/>
                </a:solidFill>
                <a:cs typeface="Arial" pitchFamily="34" charset="0"/>
              </a:rPr>
              <a:t>ATPG model </a:t>
            </a:r>
          </a:p>
          <a:p>
            <a:pPr marL="342900" indent="-342900" algn="l" defTabSz="457200" fontAlgn="base">
              <a:spcBef>
                <a:spcPts val="1800"/>
              </a:spcBef>
              <a:spcAft>
                <a:spcPct val="0"/>
              </a:spcAft>
              <a:buFont typeface="Arial" charset="0"/>
              <a:buChar char="•"/>
            </a:pPr>
            <a:r>
              <a:rPr lang="en-US" altLang="zh-CN" dirty="0">
                <a:solidFill>
                  <a:schemeClr val="tx1"/>
                </a:solidFill>
                <a:cs typeface="Arial" pitchFamily="34" charset="0"/>
              </a:rPr>
              <a:t>Generate additional test vectors to distinguish fault pairs</a:t>
            </a:r>
          </a:p>
          <a:p>
            <a:pPr marL="342900" indent="-342900" algn="l" defTabSz="457200" fontAlgn="base">
              <a:spcBef>
                <a:spcPts val="1800"/>
              </a:spcBef>
              <a:spcAft>
                <a:spcPct val="0"/>
              </a:spcAft>
              <a:buFont typeface="Arial" charset="0"/>
              <a:buChar char="•"/>
            </a:pPr>
            <a:r>
              <a:rPr lang="en-US" altLang="zh-CN" dirty="0">
                <a:solidFill>
                  <a:schemeClr val="tx1"/>
                </a:solidFill>
                <a:cs typeface="Arial" pitchFamily="34" charset="0"/>
              </a:rPr>
              <a:t>Improve diagnostic coverage of transition delay faults</a:t>
            </a:r>
            <a:endParaRPr lang="zh-CN" altLang="en-US" dirty="0">
              <a:solidFill>
                <a:schemeClr val="tx1"/>
              </a:solidFill>
              <a:cs typeface="Arial" pitchFamily="34" charset="0"/>
            </a:endParaRPr>
          </a:p>
        </p:txBody>
      </p:sp>
    </p:spTree>
    <p:extLst>
      <p:ext uri="{BB962C8B-B14F-4D97-AF65-F5344CB8AC3E}">
        <p14:creationId xmlns:p14="http://schemas.microsoft.com/office/powerpoint/2010/main" val="18163670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11</a:t>
            </a:fld>
            <a:endParaRPr lang="zh-CN" altLang="en-US"/>
          </a:p>
        </p:txBody>
      </p:sp>
      <p:cxnSp>
        <p:nvCxnSpPr>
          <p:cNvPr id="10" name="直接连接符 9"/>
          <p:cNvCxnSpPr/>
          <p:nvPr/>
        </p:nvCxnSpPr>
        <p:spPr>
          <a:xfrm>
            <a:off x="323528" y="1268760"/>
            <a:ext cx="856895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 name="标题 1"/>
          <p:cNvSpPr txBox="1">
            <a:spLocks/>
          </p:cNvSpPr>
          <p:nvPr/>
        </p:nvSpPr>
        <p:spPr>
          <a:xfrm>
            <a:off x="323528" y="506760"/>
            <a:ext cx="7774828" cy="762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fontAlgn="base">
              <a:spcAft>
                <a:spcPct val="0"/>
              </a:spcAft>
            </a:pPr>
            <a:r>
              <a:rPr lang="en-US" altLang="zh-CN" sz="3200" b="1" dirty="0">
                <a:solidFill>
                  <a:srgbClr val="003263"/>
                </a:solidFill>
                <a:latin typeface="Calibri"/>
                <a:ea typeface="Calibri" pitchFamily="34" charset="0"/>
                <a:cs typeface="Calibri"/>
              </a:rPr>
              <a:t>Automatic Exclusive Test Generation System</a:t>
            </a:r>
            <a:endParaRPr lang="zh-CN" altLang="en-US" sz="3200" b="1" dirty="0">
              <a:solidFill>
                <a:srgbClr val="003263"/>
              </a:solidFill>
              <a:latin typeface="Calibri"/>
              <a:ea typeface="Calibri" pitchFamily="34" charset="0"/>
              <a:cs typeface="Calibri"/>
            </a:endParaRPr>
          </a:p>
        </p:txBody>
      </p:sp>
      <p:pic>
        <p:nvPicPr>
          <p:cNvPr id="5" name="Picture 2" descr="E:\Thesis\thesis\tu\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1388710"/>
            <a:ext cx="5256584" cy="5332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63670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12</a:t>
            </a:fld>
            <a:endParaRPr lang="zh-CN" altLang="en-US"/>
          </a:p>
        </p:txBody>
      </p:sp>
      <p:cxnSp>
        <p:nvCxnSpPr>
          <p:cNvPr id="10" name="直接连接符 9"/>
          <p:cNvCxnSpPr/>
          <p:nvPr/>
        </p:nvCxnSpPr>
        <p:spPr>
          <a:xfrm>
            <a:off x="323528" y="1268760"/>
            <a:ext cx="856895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 name="标题 1"/>
          <p:cNvSpPr txBox="1">
            <a:spLocks/>
          </p:cNvSpPr>
          <p:nvPr/>
        </p:nvSpPr>
        <p:spPr bwMode="auto">
          <a:xfrm>
            <a:off x="226172" y="506760"/>
            <a:ext cx="891782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a:bodyPr>
          <a:lstStyle>
            <a:lvl1pPr algn="l" defTabSz="457200" rtl="0" eaLnBrk="1" fontAlgn="base" hangingPunct="1">
              <a:spcBef>
                <a:spcPct val="0"/>
              </a:spcBef>
              <a:spcAft>
                <a:spcPct val="0"/>
              </a:spcAft>
              <a:defRPr sz="3500" b="1" kern="1200">
                <a:solidFill>
                  <a:srgbClr val="003263"/>
                </a:solidFill>
                <a:latin typeface="Calibri"/>
                <a:ea typeface="Calibri" pitchFamily="34" charset="0"/>
                <a:cs typeface="Calibri"/>
              </a:defRPr>
            </a:lvl1pPr>
            <a:lvl2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2pPr>
            <a:lvl3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3pPr>
            <a:lvl4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4pPr>
            <a:lvl5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5pPr>
            <a:lvl6pPr marL="4572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6pPr>
            <a:lvl7pPr marL="9144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7pPr>
            <a:lvl8pPr marL="13716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8pPr>
            <a:lvl9pPr marL="18288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9pPr>
          </a:lstStyle>
          <a:p>
            <a:r>
              <a:rPr lang="en-US" altLang="zh-CN" sz="3200" dirty="0" smtClean="0"/>
              <a:t>Automatic Exclusive Test Generation System (cont.)</a:t>
            </a:r>
            <a:endParaRPr lang="zh-CN" altLang="en-US" sz="3200" dirty="0"/>
          </a:p>
        </p:txBody>
      </p:sp>
      <p:sp>
        <p:nvSpPr>
          <p:cNvPr id="5" name="矩形 4"/>
          <p:cNvSpPr/>
          <p:nvPr/>
        </p:nvSpPr>
        <p:spPr>
          <a:xfrm>
            <a:off x="457200" y="1556792"/>
            <a:ext cx="8229600" cy="3093154"/>
          </a:xfrm>
          <a:prstGeom prst="rect">
            <a:avLst/>
          </a:prstGeom>
        </p:spPr>
        <p:txBody>
          <a:bodyPr wrap="square">
            <a:spAutoFit/>
          </a:bodyPr>
          <a:lstStyle/>
          <a:p>
            <a:pPr marL="457200" indent="-457200">
              <a:spcBef>
                <a:spcPts val="1800"/>
              </a:spcBef>
              <a:buFont typeface="Arial" panose="020B0604020202020204" pitchFamily="34" charset="0"/>
              <a:buChar char="•"/>
            </a:pPr>
            <a:r>
              <a:rPr lang="en-US" altLang="zh-CN" sz="3000" dirty="0" smtClean="0"/>
              <a:t>Blocks </a:t>
            </a:r>
            <a:r>
              <a:rPr lang="en-US" altLang="zh-CN" sz="3000" dirty="0"/>
              <a:t>1 and 2 are conventional ATPG </a:t>
            </a:r>
            <a:r>
              <a:rPr lang="en-US" altLang="zh-CN" sz="3000" dirty="0" smtClean="0"/>
              <a:t>system for detection test using </a:t>
            </a:r>
            <a:r>
              <a:rPr lang="en-US" altLang="zh-CN" sz="3000" dirty="0" err="1" smtClean="0"/>
              <a:t>Fastscan</a:t>
            </a:r>
            <a:r>
              <a:rPr lang="en-US" altLang="zh-CN" sz="3000" dirty="0" smtClean="0"/>
              <a:t> tools</a:t>
            </a:r>
          </a:p>
          <a:p>
            <a:pPr marL="914400" lvl="1" indent="-457200">
              <a:spcBef>
                <a:spcPts val="1800"/>
              </a:spcBef>
              <a:buFont typeface="Wingdings" panose="05000000000000000000" pitchFamily="2" charset="2"/>
              <a:buChar char="Ø"/>
            </a:pPr>
            <a:r>
              <a:rPr lang="en-US" altLang="zh-CN" sz="3000" dirty="0" smtClean="0"/>
              <a:t>Generate a detection </a:t>
            </a:r>
            <a:r>
              <a:rPr lang="en-US" altLang="zh-CN" sz="3000" dirty="0"/>
              <a:t>test set</a:t>
            </a:r>
            <a:endParaRPr lang="en-US" altLang="zh-CN" sz="3000" dirty="0" smtClean="0"/>
          </a:p>
          <a:p>
            <a:pPr marL="914400" lvl="1" indent="-457200">
              <a:spcBef>
                <a:spcPts val="1800"/>
              </a:spcBef>
              <a:buFont typeface="Wingdings" panose="05000000000000000000" pitchFamily="2" charset="2"/>
              <a:buChar char="Ø"/>
            </a:pPr>
            <a:r>
              <a:rPr lang="en-US" altLang="zh-CN" sz="3000" dirty="0"/>
              <a:t>Calculate fault coverage </a:t>
            </a:r>
            <a:endParaRPr lang="en-US" altLang="zh-CN" sz="3000" dirty="0" smtClean="0"/>
          </a:p>
          <a:p>
            <a:pPr marL="914400" lvl="1" indent="-457200">
              <a:spcBef>
                <a:spcPts val="1800"/>
              </a:spcBef>
              <a:buFont typeface="Wingdings" panose="05000000000000000000" pitchFamily="2" charset="2"/>
              <a:buChar char="Ø"/>
            </a:pPr>
            <a:r>
              <a:rPr lang="en-US" altLang="zh-CN" sz="3000" dirty="0" smtClean="0"/>
              <a:t>Construct </a:t>
            </a:r>
            <a:r>
              <a:rPr lang="en-US" altLang="zh-CN" sz="3000" dirty="0"/>
              <a:t>fault dictionary.</a:t>
            </a:r>
            <a:endParaRPr lang="zh-CN" altLang="en-US" sz="3000" dirty="0"/>
          </a:p>
        </p:txBody>
      </p:sp>
    </p:spTree>
    <p:extLst>
      <p:ext uri="{BB962C8B-B14F-4D97-AF65-F5344CB8AC3E}">
        <p14:creationId xmlns:p14="http://schemas.microsoft.com/office/powerpoint/2010/main" val="18163670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13</a:t>
            </a:fld>
            <a:endParaRPr lang="zh-CN" altLang="en-US"/>
          </a:p>
        </p:txBody>
      </p:sp>
      <p:cxnSp>
        <p:nvCxnSpPr>
          <p:cNvPr id="10" name="直接连接符 9"/>
          <p:cNvCxnSpPr/>
          <p:nvPr/>
        </p:nvCxnSpPr>
        <p:spPr>
          <a:xfrm>
            <a:off x="323528" y="1268760"/>
            <a:ext cx="856895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 name="标题 1"/>
          <p:cNvSpPr txBox="1">
            <a:spLocks/>
          </p:cNvSpPr>
          <p:nvPr/>
        </p:nvSpPr>
        <p:spPr>
          <a:xfrm>
            <a:off x="226172" y="506760"/>
            <a:ext cx="8917828"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fontAlgn="base">
              <a:spcAft>
                <a:spcPct val="0"/>
              </a:spcAft>
            </a:pPr>
            <a:r>
              <a:rPr lang="en-US" altLang="zh-CN" sz="3200" b="1" dirty="0">
                <a:solidFill>
                  <a:srgbClr val="003263"/>
                </a:solidFill>
                <a:latin typeface="Calibri"/>
                <a:ea typeface="Calibri" pitchFamily="34" charset="0"/>
                <a:cs typeface="Calibri"/>
              </a:rPr>
              <a:t>Automatic Exclusive Test Generation System (cont.)</a:t>
            </a:r>
            <a:endParaRPr lang="zh-CN" altLang="en-US" sz="3200" b="1" dirty="0">
              <a:solidFill>
                <a:srgbClr val="003263"/>
              </a:solidFill>
              <a:latin typeface="Calibri"/>
              <a:ea typeface="Calibri" pitchFamily="34" charset="0"/>
              <a:cs typeface="Calibri"/>
            </a:endParaRPr>
          </a:p>
        </p:txBody>
      </p:sp>
      <p:sp>
        <p:nvSpPr>
          <p:cNvPr id="5" name="矩形 4"/>
          <p:cNvSpPr/>
          <p:nvPr/>
        </p:nvSpPr>
        <p:spPr>
          <a:xfrm>
            <a:off x="474362" y="1484784"/>
            <a:ext cx="8229600" cy="4247317"/>
          </a:xfrm>
          <a:prstGeom prst="rect">
            <a:avLst/>
          </a:prstGeom>
        </p:spPr>
        <p:txBody>
          <a:bodyPr wrap="square">
            <a:spAutoFit/>
          </a:bodyPr>
          <a:lstStyle/>
          <a:p>
            <a:pPr marL="457200" marR="0" lvl="0" indent="-457200" defTabSz="91440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en-US" altLang="zh-CN" sz="3000" b="0" i="0" u="none" strike="noStrike" kern="0" cap="none" spc="0" normalizeH="0" baseline="0" noProof="0" dirty="0" smtClean="0">
                <a:ln>
                  <a:noFill/>
                </a:ln>
                <a:solidFill>
                  <a:prstClr val="black"/>
                </a:solidFill>
                <a:effectLst/>
                <a:uLnTx/>
                <a:uFillTx/>
              </a:rPr>
              <a:t>Block </a:t>
            </a:r>
            <a:r>
              <a:rPr kumimoji="0" lang="en-US" altLang="zh-CN" sz="3000" b="0" i="0" u="none" strike="noStrike" kern="0" cap="none" spc="0" normalizeH="0" baseline="0" noProof="0" dirty="0">
                <a:ln>
                  <a:noFill/>
                </a:ln>
                <a:solidFill>
                  <a:prstClr val="black"/>
                </a:solidFill>
                <a:effectLst/>
                <a:uLnTx/>
                <a:uFillTx/>
              </a:rPr>
              <a:t>3 is </a:t>
            </a:r>
            <a:r>
              <a:rPr kumimoji="0" lang="en-US" altLang="zh-CN" sz="3000" b="0" i="0" u="none" strike="noStrike" kern="0" cap="none" spc="0" normalizeH="0" baseline="0" noProof="0" dirty="0" smtClean="0">
                <a:ln>
                  <a:noFill/>
                </a:ln>
                <a:solidFill>
                  <a:prstClr val="black"/>
                </a:solidFill>
                <a:effectLst/>
                <a:uLnTx/>
                <a:uFillTx/>
              </a:rPr>
              <a:t>diagnostic </a:t>
            </a:r>
            <a:r>
              <a:rPr kumimoji="0" lang="en-US" altLang="zh-CN" sz="3000" b="0" i="0" u="none" strike="noStrike" kern="0" cap="none" spc="0" normalizeH="0" baseline="0" noProof="0" dirty="0">
                <a:ln>
                  <a:noFill/>
                </a:ln>
                <a:solidFill>
                  <a:prstClr val="black"/>
                </a:solidFill>
                <a:effectLst/>
                <a:uLnTx/>
                <a:uFillTx/>
              </a:rPr>
              <a:t>fault </a:t>
            </a:r>
            <a:r>
              <a:rPr kumimoji="0" lang="en-US" altLang="zh-CN" sz="3000" b="0" i="0" u="none" strike="noStrike" kern="0" cap="none" spc="0" normalizeH="0" baseline="0" noProof="0" dirty="0" smtClean="0">
                <a:ln>
                  <a:noFill/>
                </a:ln>
                <a:solidFill>
                  <a:prstClr val="black"/>
                </a:solidFill>
                <a:effectLst/>
                <a:uLnTx/>
                <a:uFillTx/>
              </a:rPr>
              <a:t>simulator </a:t>
            </a:r>
          </a:p>
          <a:p>
            <a:pPr marL="914400" lvl="1" indent="-457200">
              <a:spcBef>
                <a:spcPts val="1800"/>
              </a:spcBef>
              <a:buFont typeface="Wingdings" panose="05000000000000000000" pitchFamily="2" charset="2"/>
              <a:buChar char="Ø"/>
              <a:defRPr/>
            </a:pPr>
            <a:r>
              <a:rPr kumimoji="0" lang="en-US" altLang="zh-CN" sz="3000" b="0" i="0" u="none" strike="noStrike" kern="0" cap="none" spc="0" normalizeH="0" baseline="0" noProof="0" dirty="0" smtClean="0">
                <a:ln>
                  <a:noFill/>
                </a:ln>
                <a:solidFill>
                  <a:prstClr val="black"/>
                </a:solidFill>
                <a:effectLst/>
                <a:uLnTx/>
                <a:uFillTx/>
              </a:rPr>
              <a:t>Group </a:t>
            </a:r>
            <a:r>
              <a:rPr kumimoji="0" lang="en-US" altLang="zh-CN" sz="3000" b="0" i="0" u="none" strike="noStrike" kern="0" cap="none" spc="0" normalizeH="0" baseline="0" noProof="0" dirty="0">
                <a:ln>
                  <a:noFill/>
                </a:ln>
                <a:solidFill>
                  <a:prstClr val="black"/>
                </a:solidFill>
                <a:effectLst/>
                <a:uLnTx/>
                <a:uFillTx/>
              </a:rPr>
              <a:t>faults with same </a:t>
            </a:r>
            <a:r>
              <a:rPr kumimoji="0" lang="en-US" altLang="zh-CN" sz="3000" b="0" i="0" u="none" strike="noStrike" kern="0" cap="none" spc="0" normalizeH="0" baseline="0" noProof="0" dirty="0" smtClean="0">
                <a:ln>
                  <a:noFill/>
                </a:ln>
                <a:solidFill>
                  <a:prstClr val="black"/>
                </a:solidFill>
                <a:effectLst/>
                <a:uLnTx/>
                <a:uFillTx/>
              </a:rPr>
              <a:t>fault signature</a:t>
            </a:r>
          </a:p>
          <a:p>
            <a:pPr marL="914400" lvl="1" indent="-457200">
              <a:spcBef>
                <a:spcPts val="1800"/>
              </a:spcBef>
              <a:buFont typeface="Wingdings" panose="05000000000000000000" pitchFamily="2" charset="2"/>
              <a:buChar char="Ø"/>
              <a:defRPr/>
            </a:pPr>
            <a:r>
              <a:rPr kumimoji="0" lang="en-US" altLang="zh-CN" sz="3000" b="0" i="0" u="none" strike="noStrike" kern="0" cap="none" spc="0" normalizeH="0" baseline="0" noProof="0" dirty="0" smtClean="0">
                <a:ln>
                  <a:noFill/>
                </a:ln>
                <a:solidFill>
                  <a:prstClr val="black"/>
                </a:solidFill>
                <a:effectLst/>
                <a:uLnTx/>
                <a:uFillTx/>
              </a:rPr>
              <a:t>Calculate and update diagnostic coverage (DC)</a:t>
            </a:r>
          </a:p>
          <a:p>
            <a:pPr marL="914400" lvl="1" indent="-457200">
              <a:spcBef>
                <a:spcPts val="1800"/>
              </a:spcBef>
              <a:buFont typeface="Wingdings" panose="05000000000000000000" pitchFamily="2" charset="2"/>
              <a:buChar char="Ø"/>
              <a:defRPr/>
            </a:pPr>
            <a:r>
              <a:rPr kumimoji="0" lang="en-US" altLang="zh-CN" sz="3000" b="0" i="0" u="none" strike="noStrike" kern="0" cap="none" spc="0" normalizeH="0" baseline="0" noProof="0" dirty="0">
                <a:ln>
                  <a:noFill/>
                </a:ln>
                <a:solidFill>
                  <a:prstClr val="black"/>
                </a:solidFill>
                <a:effectLst/>
                <a:uLnTx/>
                <a:uFillTx/>
              </a:rPr>
              <a:t>Identify undiagnosed fault </a:t>
            </a:r>
            <a:r>
              <a:rPr kumimoji="0" lang="en-US" altLang="zh-CN" sz="3000" b="0" i="0" u="none" strike="noStrike" kern="0" cap="none" spc="0" normalizeH="0" baseline="0" noProof="0" dirty="0" smtClean="0">
                <a:ln>
                  <a:noFill/>
                </a:ln>
                <a:solidFill>
                  <a:prstClr val="black"/>
                </a:solidFill>
                <a:effectLst/>
                <a:uLnTx/>
                <a:uFillTx/>
              </a:rPr>
              <a:t>groups and target fault pairs</a:t>
            </a:r>
          </a:p>
          <a:p>
            <a:pPr marL="914400" lvl="1" indent="-457200">
              <a:spcBef>
                <a:spcPts val="1800"/>
              </a:spcBef>
              <a:buFont typeface="Wingdings" panose="05000000000000000000" pitchFamily="2" charset="2"/>
              <a:buChar char="Ø"/>
              <a:defRPr/>
            </a:pPr>
            <a:r>
              <a:rPr kumimoji="0" lang="en-US" altLang="zh-CN" sz="3000" b="0" i="0" u="none" strike="noStrike" kern="0" cap="none" spc="0" normalizeH="0" baseline="0" noProof="0" dirty="0" smtClean="0">
                <a:ln>
                  <a:noFill/>
                </a:ln>
                <a:solidFill>
                  <a:prstClr val="black"/>
                </a:solidFill>
                <a:effectLst/>
                <a:uLnTx/>
                <a:uFillTx/>
              </a:rPr>
              <a:t>If </a:t>
            </a:r>
            <a:r>
              <a:rPr kumimoji="0" lang="en-US" altLang="zh-CN" sz="3000" b="0" i="0" u="none" strike="noStrike" kern="0" cap="none" spc="0" normalizeH="0" baseline="0" noProof="0" dirty="0">
                <a:ln>
                  <a:noFill/>
                </a:ln>
                <a:solidFill>
                  <a:prstClr val="black"/>
                </a:solidFill>
                <a:effectLst/>
                <a:uLnTx/>
                <a:uFillTx/>
              </a:rPr>
              <a:t>all faults in groups are targeted, the diagnosis will </a:t>
            </a:r>
            <a:r>
              <a:rPr kumimoji="0" lang="en-US" altLang="zh-CN" sz="3000" b="0" i="0" u="none" strike="noStrike" kern="0" cap="none" spc="0" normalizeH="0" baseline="0" noProof="0" dirty="0" smtClean="0">
                <a:ln>
                  <a:noFill/>
                </a:ln>
                <a:solidFill>
                  <a:prstClr val="black"/>
                </a:solidFill>
                <a:effectLst/>
                <a:uLnTx/>
                <a:uFillTx/>
              </a:rPr>
              <a:t>stop</a:t>
            </a:r>
          </a:p>
        </p:txBody>
      </p:sp>
    </p:spTree>
    <p:extLst>
      <p:ext uri="{BB962C8B-B14F-4D97-AF65-F5344CB8AC3E}">
        <p14:creationId xmlns:p14="http://schemas.microsoft.com/office/powerpoint/2010/main" val="18163670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14</a:t>
            </a:fld>
            <a:endParaRPr lang="zh-CN" altLang="en-US"/>
          </a:p>
        </p:txBody>
      </p:sp>
      <p:cxnSp>
        <p:nvCxnSpPr>
          <p:cNvPr id="10" name="直接连接符 9"/>
          <p:cNvCxnSpPr/>
          <p:nvPr/>
        </p:nvCxnSpPr>
        <p:spPr>
          <a:xfrm>
            <a:off x="323528" y="1268760"/>
            <a:ext cx="856895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 name="标题 1"/>
          <p:cNvSpPr txBox="1">
            <a:spLocks/>
          </p:cNvSpPr>
          <p:nvPr/>
        </p:nvSpPr>
        <p:spPr bwMode="auto">
          <a:xfrm>
            <a:off x="304800" y="304800"/>
            <a:ext cx="899402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fontScale="90000"/>
          </a:bodyPr>
          <a:lstStyle>
            <a:lvl1pPr algn="l" defTabSz="457200" rtl="0" eaLnBrk="1" fontAlgn="base" hangingPunct="1">
              <a:spcBef>
                <a:spcPct val="0"/>
              </a:spcBef>
              <a:spcAft>
                <a:spcPct val="0"/>
              </a:spcAft>
              <a:defRPr sz="3500" b="1" kern="1200">
                <a:solidFill>
                  <a:srgbClr val="003263"/>
                </a:solidFill>
                <a:latin typeface="Calibri"/>
                <a:ea typeface="Calibri" pitchFamily="34" charset="0"/>
                <a:cs typeface="Calibri"/>
              </a:defRPr>
            </a:lvl1pPr>
            <a:lvl2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2pPr>
            <a:lvl3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3pPr>
            <a:lvl4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4pPr>
            <a:lvl5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5pPr>
            <a:lvl6pPr marL="4572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6pPr>
            <a:lvl7pPr marL="9144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7pPr>
            <a:lvl8pPr marL="13716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8pPr>
            <a:lvl9pPr marL="18288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3600" b="1" i="0" u="none" strike="noStrike" kern="1200" cap="none" spc="0" normalizeH="0" baseline="0" noProof="0" smtClean="0">
                <a:ln>
                  <a:noFill/>
                </a:ln>
                <a:solidFill>
                  <a:srgbClr val="003263"/>
                </a:solidFill>
                <a:effectLst/>
                <a:uLnTx/>
                <a:uFillTx/>
                <a:latin typeface="Calibri"/>
              </a:rPr>
              <a:t>Automatic Exclusive Test Generation System (cont.)</a:t>
            </a:r>
            <a:endParaRPr kumimoji="0" lang="zh-CN" altLang="en-US" sz="3500" b="1" i="0" u="none" strike="noStrike" kern="1200" cap="none" spc="0" normalizeH="0" baseline="0" noProof="0" dirty="0">
              <a:ln>
                <a:noFill/>
              </a:ln>
              <a:solidFill>
                <a:srgbClr val="003263"/>
              </a:solidFill>
              <a:effectLst/>
              <a:uLnTx/>
              <a:uFillTx/>
              <a:latin typeface="Calibri"/>
            </a:endParaRPr>
          </a:p>
        </p:txBody>
      </p:sp>
      <p:sp>
        <p:nvSpPr>
          <p:cNvPr id="5" name="内容占位符 2"/>
          <p:cNvSpPr txBox="1">
            <a:spLocks/>
          </p:cNvSpPr>
          <p:nvPr/>
        </p:nvSpPr>
        <p:spPr>
          <a:xfrm>
            <a:off x="457200" y="1484784"/>
            <a:ext cx="8435280" cy="4680768"/>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0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5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marR="0" lvl="0" indent="-457200" algn="l" defTabSz="457200" rtl="0" eaLnBrk="1" fontAlgn="base" latinLnBrk="0" hangingPunct="1">
              <a:lnSpc>
                <a:spcPct val="100000"/>
              </a:lnSpc>
              <a:spcBef>
                <a:spcPts val="1800"/>
              </a:spcBef>
              <a:spcAft>
                <a:spcPct val="0"/>
              </a:spcAft>
              <a:buClrTx/>
              <a:buSzTx/>
              <a:buFont typeface="Arial" panose="020B0604020202020204" pitchFamily="34" charset="0"/>
              <a:buChar char="•"/>
              <a:tabLst/>
              <a:defRPr/>
            </a:pPr>
            <a:r>
              <a:rPr kumimoji="0" lang="en-US" altLang="zh-CN" b="0" i="0" u="none" strike="noStrike" kern="1200" cap="none" spc="0" normalizeH="0" baseline="0" noProof="0" dirty="0" smtClean="0">
                <a:ln>
                  <a:noFill/>
                </a:ln>
                <a:solidFill>
                  <a:sysClr val="windowText" lastClr="000000"/>
                </a:solidFill>
                <a:effectLst/>
                <a:uLnTx/>
                <a:uFillTx/>
                <a:latin typeface="Calibri"/>
                <a:ea typeface="宋体"/>
              </a:rPr>
              <a:t>Block 4 is exclusive test generator</a:t>
            </a:r>
          </a:p>
          <a:p>
            <a:pPr marL="914400" marR="0" lvl="0" indent="-457200" algn="l" defTabSz="457200" rtl="0" eaLnBrk="1" fontAlgn="base" latinLnBrk="0" hangingPunct="1">
              <a:lnSpc>
                <a:spcPct val="100000"/>
              </a:lnSpc>
              <a:spcBef>
                <a:spcPts val="1800"/>
              </a:spcBef>
              <a:spcAft>
                <a:spcPct val="0"/>
              </a:spcAft>
              <a:buClrTx/>
              <a:buSzTx/>
              <a:buFont typeface="Wingdings" panose="05000000000000000000" pitchFamily="2" charset="2"/>
              <a:buChar char="Ø"/>
              <a:tabLst/>
              <a:defRPr/>
            </a:pPr>
            <a:r>
              <a:rPr kumimoji="0" lang="en-US" altLang="zh-CN" b="0" i="1" u="none" strike="noStrike" kern="1200" cap="none" spc="0" normalizeH="0" baseline="0" noProof="0" dirty="0" smtClean="0">
                <a:ln>
                  <a:noFill/>
                </a:ln>
                <a:solidFill>
                  <a:sysClr val="windowText" lastClr="000000"/>
                </a:solidFill>
                <a:effectLst/>
                <a:uLnTx/>
                <a:uFillTx/>
                <a:latin typeface="Calibri"/>
                <a:ea typeface="宋体"/>
              </a:rPr>
              <a:t>Exclusive test </a:t>
            </a:r>
            <a:r>
              <a:rPr kumimoji="0" lang="en-US" altLang="zh-CN" b="0" i="0" u="none" strike="noStrike" kern="1200" cap="none" spc="0" normalizeH="0" baseline="0" noProof="0" dirty="0" smtClean="0">
                <a:ln>
                  <a:noFill/>
                </a:ln>
                <a:solidFill>
                  <a:sysClr val="windowText" lastClr="000000"/>
                </a:solidFill>
                <a:effectLst/>
                <a:uLnTx/>
                <a:uFillTx/>
                <a:latin typeface="Calibri"/>
                <a:ea typeface="宋体"/>
              </a:rPr>
              <a:t>is defined as a test vector that can detect </a:t>
            </a:r>
            <a:r>
              <a:rPr lang="en-US" altLang="zh-CN" dirty="0" smtClean="0">
                <a:solidFill>
                  <a:sysClr val="windowText" lastClr="000000"/>
                </a:solidFill>
                <a:latin typeface="Calibri"/>
                <a:ea typeface="宋体"/>
              </a:rPr>
              <a:t>exactly</a:t>
            </a:r>
            <a:r>
              <a:rPr kumimoji="0" lang="en-US" altLang="zh-CN" b="0" i="0" u="none" strike="noStrike" kern="1200" cap="none" spc="0" normalizeH="0" baseline="0" noProof="0" dirty="0" smtClean="0">
                <a:ln>
                  <a:noFill/>
                </a:ln>
                <a:solidFill>
                  <a:sysClr val="windowText" lastClr="000000"/>
                </a:solidFill>
                <a:effectLst/>
                <a:uLnTx/>
                <a:uFillTx/>
                <a:latin typeface="Calibri"/>
                <a:ea typeface="宋体"/>
              </a:rPr>
              <a:t> one fault but not the other </a:t>
            </a:r>
            <a:r>
              <a:rPr lang="en-US" altLang="zh-CN" dirty="0" smtClean="0">
                <a:solidFill>
                  <a:sysClr val="windowText" lastClr="000000"/>
                </a:solidFill>
                <a:latin typeface="Calibri"/>
                <a:ea typeface="宋体"/>
              </a:rPr>
              <a:t>from</a:t>
            </a:r>
            <a:r>
              <a:rPr kumimoji="0" lang="en-US" altLang="zh-CN" b="0" i="0" u="none" strike="noStrike" kern="1200" cap="none" spc="0" normalizeH="0" baseline="0" noProof="0" dirty="0" smtClean="0">
                <a:ln>
                  <a:noFill/>
                </a:ln>
                <a:solidFill>
                  <a:sysClr val="windowText" lastClr="000000"/>
                </a:solidFill>
                <a:effectLst/>
                <a:uLnTx/>
                <a:uFillTx/>
                <a:latin typeface="Calibri"/>
                <a:ea typeface="宋体"/>
              </a:rPr>
              <a:t> the targeted fault pair</a:t>
            </a:r>
          </a:p>
          <a:p>
            <a:pPr marL="914400" indent="-457200">
              <a:spcBef>
                <a:spcPts val="1800"/>
              </a:spcBef>
              <a:buFont typeface="Wingdings" panose="05000000000000000000" pitchFamily="2" charset="2"/>
              <a:buChar char="Ø"/>
              <a:defRPr/>
            </a:pPr>
            <a:r>
              <a:rPr lang="en-US" altLang="zh-CN" dirty="0">
                <a:solidFill>
                  <a:sysClr val="windowText" lastClr="000000"/>
                </a:solidFill>
                <a:latin typeface="Calibri"/>
                <a:ea typeface="宋体"/>
              </a:rPr>
              <a:t>Work on an undistinguished fault pair. If no exclusive test exists, then the two faults are </a:t>
            </a:r>
            <a:r>
              <a:rPr lang="en-US" altLang="zh-CN" dirty="0" smtClean="0"/>
              <a:t>functionally </a:t>
            </a:r>
            <a:r>
              <a:rPr lang="en-US" altLang="zh-CN" dirty="0" smtClean="0">
                <a:solidFill>
                  <a:sysClr val="windowText" lastClr="000000"/>
                </a:solidFill>
                <a:latin typeface="Calibri"/>
                <a:ea typeface="宋体"/>
              </a:rPr>
              <a:t>equivalent</a:t>
            </a:r>
            <a:r>
              <a:rPr lang="en-US" altLang="zh-CN" dirty="0">
                <a:solidFill>
                  <a:sysClr val="windowText" lastClr="000000"/>
                </a:solidFill>
                <a:latin typeface="Calibri"/>
                <a:ea typeface="宋体"/>
              </a:rPr>
              <a:t>, i.e., no test exists to distinguish them.</a:t>
            </a:r>
            <a:endParaRPr lang="zh-CN" altLang="en-US" dirty="0">
              <a:solidFill>
                <a:sysClr val="windowText" lastClr="000000"/>
              </a:solidFill>
              <a:latin typeface="Calibri"/>
              <a:ea typeface="宋体"/>
            </a:endParaRPr>
          </a:p>
        </p:txBody>
      </p:sp>
    </p:spTree>
    <p:extLst>
      <p:ext uri="{BB962C8B-B14F-4D97-AF65-F5344CB8AC3E}">
        <p14:creationId xmlns:p14="http://schemas.microsoft.com/office/powerpoint/2010/main" val="18163670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15</a:t>
            </a:fld>
            <a:endParaRPr lang="zh-CN" altLang="en-US"/>
          </a:p>
        </p:txBody>
      </p:sp>
      <p:cxnSp>
        <p:nvCxnSpPr>
          <p:cNvPr id="10" name="直接连接符 9"/>
          <p:cNvCxnSpPr/>
          <p:nvPr/>
        </p:nvCxnSpPr>
        <p:spPr>
          <a:xfrm>
            <a:off x="323528" y="1268760"/>
            <a:ext cx="856895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 name="标题 1"/>
          <p:cNvSpPr txBox="1">
            <a:spLocks/>
          </p:cNvSpPr>
          <p:nvPr/>
        </p:nvSpPr>
        <p:spPr bwMode="auto">
          <a:xfrm>
            <a:off x="323528" y="473874"/>
            <a:ext cx="686042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a:bodyPr>
          <a:lstStyle>
            <a:lvl1pPr algn="l" defTabSz="457200" rtl="0" eaLnBrk="1" fontAlgn="base" hangingPunct="1">
              <a:spcBef>
                <a:spcPct val="0"/>
              </a:spcBef>
              <a:spcAft>
                <a:spcPct val="0"/>
              </a:spcAft>
              <a:defRPr sz="3500" b="1" kern="1200">
                <a:solidFill>
                  <a:srgbClr val="003263"/>
                </a:solidFill>
                <a:latin typeface="Calibri"/>
                <a:ea typeface="Calibri" pitchFamily="34" charset="0"/>
                <a:cs typeface="Calibri"/>
              </a:defRPr>
            </a:lvl1pPr>
            <a:lvl2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2pPr>
            <a:lvl3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3pPr>
            <a:lvl4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4pPr>
            <a:lvl5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5pPr>
            <a:lvl6pPr marL="4572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6pPr>
            <a:lvl7pPr marL="9144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7pPr>
            <a:lvl8pPr marL="13716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8pPr>
            <a:lvl9pPr marL="18288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3200" b="1" i="0" u="none" strike="noStrike" kern="1200" cap="none" spc="0" normalizeH="0" baseline="0" noProof="0" dirty="0" smtClean="0">
                <a:ln>
                  <a:noFill/>
                </a:ln>
                <a:solidFill>
                  <a:srgbClr val="003263"/>
                </a:solidFill>
                <a:effectLst/>
                <a:uLnTx/>
                <a:uFillTx/>
                <a:latin typeface="Calibri"/>
              </a:rPr>
              <a:t>Modeling a transition delay fault</a:t>
            </a:r>
            <a:endParaRPr kumimoji="0" lang="zh-CN" altLang="en-US" sz="3200" b="1" i="0" u="none" strike="noStrike" kern="1200" cap="none" spc="0" normalizeH="0" baseline="0" noProof="0" dirty="0">
              <a:ln>
                <a:noFill/>
              </a:ln>
              <a:solidFill>
                <a:srgbClr val="003263"/>
              </a:solidFill>
              <a:effectLst/>
              <a:uLnTx/>
              <a:uFillTx/>
              <a:latin typeface="Calibri"/>
            </a:endParaRPr>
          </a:p>
        </p:txBody>
      </p:sp>
      <p:sp>
        <p:nvSpPr>
          <p:cNvPr id="5" name="内容占位符 2"/>
          <p:cNvSpPr txBox="1">
            <a:spLocks/>
          </p:cNvSpPr>
          <p:nvPr/>
        </p:nvSpPr>
        <p:spPr>
          <a:xfrm>
            <a:off x="228600" y="1675949"/>
            <a:ext cx="4724400" cy="670515"/>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0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5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base" latinLnBrk="0" hangingPunct="1">
              <a:lnSpc>
                <a:spcPct val="100000"/>
              </a:lnSpc>
              <a:spcBef>
                <a:spcPct val="20000"/>
              </a:spcBef>
              <a:spcAft>
                <a:spcPct val="0"/>
              </a:spcAft>
              <a:buClrTx/>
              <a:buSzTx/>
              <a:buFont typeface="Arial" charset="0"/>
              <a:buChar char="•"/>
              <a:tabLst/>
              <a:defRPr/>
            </a:pPr>
            <a:r>
              <a:rPr kumimoji="0" lang="en-US" altLang="zh-CN" sz="2800" b="0" i="0" u="none" strike="noStrike" kern="1200" cap="none" spc="0" normalizeH="0" baseline="0" noProof="0" smtClean="0">
                <a:ln>
                  <a:noFill/>
                </a:ln>
                <a:solidFill>
                  <a:sysClr val="windowText" lastClr="000000"/>
                </a:solidFill>
                <a:effectLst/>
                <a:uLnTx/>
                <a:uFillTx/>
                <a:latin typeface="Calibri"/>
                <a:ea typeface="宋体"/>
                <a:cs typeface="+mn-cs"/>
              </a:rPr>
              <a:t>Modeling slow-to-rise fault</a:t>
            </a:r>
            <a:endParaRPr kumimoji="0" lang="zh-CN" altLang="en-US" sz="2800" b="0" i="0" u="none" strike="noStrike" kern="1200" cap="none" spc="0" normalizeH="0" baseline="0" noProof="0" dirty="0">
              <a:ln>
                <a:noFill/>
              </a:ln>
              <a:solidFill>
                <a:sysClr val="windowText" lastClr="000000"/>
              </a:solidFill>
              <a:effectLst/>
              <a:uLnTx/>
              <a:uFillTx/>
              <a:latin typeface="Calibri"/>
              <a:ea typeface="宋体"/>
              <a:cs typeface="+mn-cs"/>
            </a:endParaRPr>
          </a:p>
        </p:txBody>
      </p:sp>
      <p:pic>
        <p:nvPicPr>
          <p:cNvPr id="6" name="图片 5" descr="E:\Thesis\thesis\tu\2.4.png"/>
          <p:cNvPicPr/>
          <p:nvPr/>
        </p:nvPicPr>
        <p:blipFill>
          <a:blip r:embed="rId3">
            <a:extLst>
              <a:ext uri="{28A0092B-C50C-407E-A947-70E740481C1C}">
                <a14:useLocalDpi xmlns:a14="http://schemas.microsoft.com/office/drawing/2010/main" val="0"/>
              </a:ext>
            </a:extLst>
          </a:blip>
          <a:srcRect/>
          <a:stretch>
            <a:fillRect/>
          </a:stretch>
        </p:blipFill>
        <p:spPr bwMode="auto">
          <a:xfrm>
            <a:off x="381000" y="2461853"/>
            <a:ext cx="3962400" cy="1066800"/>
          </a:xfrm>
          <a:prstGeom prst="rect">
            <a:avLst/>
          </a:prstGeom>
          <a:noFill/>
          <a:ln>
            <a:noFill/>
          </a:ln>
        </p:spPr>
      </p:pic>
      <p:pic>
        <p:nvPicPr>
          <p:cNvPr id="7" name="图片 6" descr="E:\Thesis\thesis\tu\2.4_b.png"/>
          <p:cNvPicPr/>
          <p:nvPr/>
        </p:nvPicPr>
        <p:blipFill>
          <a:blip r:embed="rId4">
            <a:extLst>
              <a:ext uri="{28A0092B-C50C-407E-A947-70E740481C1C}">
                <a14:useLocalDpi xmlns:a14="http://schemas.microsoft.com/office/drawing/2010/main" val="0"/>
              </a:ext>
            </a:extLst>
          </a:blip>
          <a:srcRect/>
          <a:stretch>
            <a:fillRect/>
          </a:stretch>
        </p:blipFill>
        <p:spPr bwMode="auto">
          <a:xfrm>
            <a:off x="4857205" y="2602468"/>
            <a:ext cx="3849189" cy="1060269"/>
          </a:xfrm>
          <a:prstGeom prst="rect">
            <a:avLst/>
          </a:prstGeom>
          <a:noFill/>
          <a:ln>
            <a:noFill/>
          </a:ln>
        </p:spPr>
      </p:pic>
      <p:sp>
        <p:nvSpPr>
          <p:cNvPr id="9" name="TextBox 8"/>
          <p:cNvSpPr txBox="1"/>
          <p:nvPr/>
        </p:nvSpPr>
        <p:spPr>
          <a:xfrm>
            <a:off x="4572000" y="1680136"/>
            <a:ext cx="4953000" cy="523220"/>
          </a:xfrm>
          <a:prstGeom prst="rect">
            <a:avLst/>
          </a:prstGeom>
          <a:noFill/>
        </p:spPr>
        <p:txBody>
          <a:bodyPr wrap="square" rtlCol="0">
            <a:spAutoFit/>
          </a:bodyPr>
          <a:lstStyle/>
          <a:p>
            <a:pPr marL="457200" marR="0" lvl="0" indent="-4572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zh-CN" sz="2800" b="0" i="0" u="none" strike="noStrike" kern="0" cap="none" spc="0" normalizeH="0" baseline="0" noProof="0" dirty="0">
                <a:ln>
                  <a:noFill/>
                </a:ln>
                <a:solidFill>
                  <a:prstClr val="black"/>
                </a:solidFill>
                <a:effectLst/>
                <a:uLnTx/>
                <a:uFillTx/>
              </a:rPr>
              <a:t>Modeling slow-to-fall </a:t>
            </a:r>
            <a:r>
              <a:rPr kumimoji="0" lang="en-US" altLang="zh-CN" sz="2800" b="0" i="0" u="none" strike="noStrike" kern="0" cap="none" spc="0" normalizeH="0" baseline="0" noProof="0" dirty="0" smtClean="0">
                <a:ln>
                  <a:noFill/>
                </a:ln>
                <a:solidFill>
                  <a:prstClr val="black"/>
                </a:solidFill>
                <a:effectLst/>
                <a:uLnTx/>
                <a:uFillTx/>
              </a:rPr>
              <a:t>fault</a:t>
            </a:r>
            <a:endParaRPr kumimoji="0" lang="en-US" altLang="zh-CN" sz="2800" b="0" i="0" u="none" strike="noStrike" kern="0" cap="none" spc="0" normalizeH="0" baseline="0" noProof="0" dirty="0">
              <a:ln>
                <a:noFill/>
              </a:ln>
              <a:solidFill>
                <a:prstClr val="black"/>
              </a:solidFill>
              <a:effectLst/>
              <a:uLnTx/>
              <a:uFillTx/>
            </a:endParaRPr>
          </a:p>
        </p:txBody>
      </p:sp>
      <mc:AlternateContent xmlns:mc="http://schemas.openxmlformats.org/markup-compatibility/2006" xmlns:a14="http://schemas.microsoft.com/office/drawing/2010/main">
        <mc:Choice Requires="a14">
          <p:sp>
            <p:nvSpPr>
              <p:cNvPr id="11" name="TextBox 10"/>
              <p:cNvSpPr txBox="1"/>
              <p:nvPr/>
            </p:nvSpPr>
            <p:spPr>
              <a:xfrm>
                <a:off x="228600" y="3794264"/>
                <a:ext cx="3962400" cy="193899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400" b="0" i="0" u="none" strike="noStrike" kern="0" cap="none" spc="0" normalizeH="0" baseline="0" noProof="0" dirty="0" smtClean="0">
                    <a:ln>
                      <a:noFill/>
                    </a:ln>
                    <a:solidFill>
                      <a:prstClr val="black"/>
                    </a:solidFill>
                    <a:effectLst/>
                    <a:uLnTx/>
                    <a:uFillTx/>
                  </a:rPr>
                  <a:t>a </a:t>
                </a:r>
                <a:r>
                  <a:rPr kumimoji="0" lang="en-US" altLang="zh-CN" sz="2400" b="0" i="0" u="none" strike="noStrike" kern="0" cap="none" spc="0" normalizeH="0" baseline="0" noProof="0" dirty="0">
                    <a:ln>
                      <a:noFill/>
                    </a:ln>
                    <a:solidFill>
                      <a:prstClr val="black"/>
                    </a:solidFill>
                    <a:effectLst/>
                    <a:uLnTx/>
                    <a:uFillTx/>
                  </a:rPr>
                  <a:t>modeling flip-flop (MFF) and an </a:t>
                </a:r>
                <a:r>
                  <a:rPr kumimoji="0" lang="en-US" altLang="zh-CN" sz="2400" b="0" i="0" u="none" strike="noStrike" kern="0" cap="none" spc="0" normalizeH="0" baseline="0" noProof="0" dirty="0" smtClean="0">
                    <a:ln>
                      <a:noFill/>
                    </a:ln>
                    <a:solidFill>
                      <a:prstClr val="black"/>
                    </a:solidFill>
                    <a:effectLst/>
                    <a:uLnTx/>
                    <a:uFillTx/>
                  </a:rPr>
                  <a:t>AND </a:t>
                </a:r>
                <a:r>
                  <a:rPr kumimoji="0" lang="en-US" altLang="zh-CN" sz="2400" b="0" i="0" u="none" strike="noStrike" kern="0" cap="none" spc="0" normalizeH="0" baseline="0" noProof="0" dirty="0">
                    <a:ln>
                      <a:noFill/>
                    </a:ln>
                    <a:solidFill>
                      <a:prstClr val="black"/>
                    </a:solidFill>
                    <a:effectLst/>
                    <a:uLnTx/>
                    <a:uFillTx/>
                  </a:rPr>
                  <a:t>gate propagate slow-to-rise fault from </a:t>
                </a:r>
                <a14:m>
                  <m:oMath xmlns:m="http://schemas.openxmlformats.org/officeDocument/2006/math">
                    <m:r>
                      <a:rPr kumimoji="0" lang="en-US" altLang="zh-CN" sz="2400" b="0" i="1" u="none" strike="noStrike" kern="0" cap="none" spc="0" normalizeH="0" baseline="0" noProof="0" smtClean="0">
                        <a:ln>
                          <a:noFill/>
                        </a:ln>
                        <a:solidFill>
                          <a:prstClr val="black"/>
                        </a:solidFill>
                        <a:effectLst/>
                        <a:uLnTx/>
                        <a:uFillTx/>
                        <a:latin typeface="Cambria Math"/>
                      </a:rPr>
                      <m:t>𝑥</m:t>
                    </m:r>
                  </m:oMath>
                </a14:m>
                <a:r>
                  <a:rPr kumimoji="0" lang="en-US" altLang="zh-CN" sz="2400" b="0" i="0" u="none" strike="noStrike" kern="0" cap="none" spc="0" normalizeH="0" baseline="0" noProof="0" dirty="0">
                    <a:ln>
                      <a:noFill/>
                    </a:ln>
                    <a:solidFill>
                      <a:prstClr val="black"/>
                    </a:solidFill>
                    <a:effectLst/>
                    <a:uLnTx/>
                    <a:uFillTx/>
                  </a:rPr>
                  <a:t> to </a:t>
                </a:r>
                <a14:m>
                  <m:oMath xmlns:m="http://schemas.openxmlformats.org/officeDocument/2006/math">
                    <m:sSup>
                      <m:sSupPr>
                        <m:ctrlPr>
                          <a:rPr kumimoji="0" lang="en-US" altLang="zh-CN" sz="2400" b="0" i="1" u="none" strike="noStrike" kern="0" cap="none" spc="0" normalizeH="0" baseline="0" noProof="0" smtClean="0">
                            <a:ln>
                              <a:noFill/>
                            </a:ln>
                            <a:solidFill>
                              <a:prstClr val="black"/>
                            </a:solidFill>
                            <a:effectLst/>
                            <a:uLnTx/>
                            <a:uFillTx/>
                            <a:latin typeface="Cambria Math" panose="02040503050406030204" pitchFamily="18" charset="0"/>
                          </a:rPr>
                        </m:ctrlPr>
                      </m:sSupPr>
                      <m:e>
                        <m:r>
                          <a:rPr kumimoji="0" lang="en-US" altLang="zh-CN" sz="2400" b="0" i="1" u="none" strike="noStrike" kern="0" cap="none" spc="0" normalizeH="0" baseline="0" noProof="0" smtClean="0">
                            <a:ln>
                              <a:noFill/>
                            </a:ln>
                            <a:solidFill>
                              <a:prstClr val="black"/>
                            </a:solidFill>
                            <a:effectLst/>
                            <a:uLnTx/>
                            <a:uFillTx/>
                            <a:latin typeface="Cambria Math"/>
                          </a:rPr>
                          <m:t>𝑥</m:t>
                        </m:r>
                      </m:e>
                      <m:sup>
                        <m:r>
                          <a:rPr kumimoji="0" lang="en-US" altLang="zh-CN" sz="2400" b="0" i="1" u="none" strike="noStrike" kern="0" cap="none" spc="0" normalizeH="0" baseline="0" noProof="0" smtClean="0">
                            <a:ln>
                              <a:noFill/>
                            </a:ln>
                            <a:solidFill>
                              <a:prstClr val="black"/>
                            </a:solidFill>
                            <a:effectLst/>
                            <a:uLnTx/>
                            <a:uFillTx/>
                            <a:latin typeface="Cambria Math"/>
                          </a:rPr>
                          <m:t>′</m:t>
                        </m:r>
                      </m:sup>
                    </m:sSup>
                  </m:oMath>
                </a14:m>
                <a:r>
                  <a:rPr kumimoji="0" lang="en-US" altLang="zh-CN" sz="2400" b="0" i="0" u="none" strike="noStrike" kern="0" cap="none" spc="0" normalizeH="0" baseline="0" noProof="0" dirty="0" smtClean="0">
                    <a:ln>
                      <a:noFill/>
                    </a:ln>
                    <a:solidFill>
                      <a:prstClr val="black"/>
                    </a:solidFill>
                    <a:effectLst/>
                    <a:uLnTx/>
                    <a:uFillTx/>
                  </a:rPr>
                  <a:t> </a:t>
                </a:r>
                <a:r>
                  <a:rPr kumimoji="0" lang="en-US" altLang="zh-CN" sz="2400" b="0" i="0" u="none" strike="noStrike" kern="0" cap="none" spc="0" normalizeH="0" baseline="0" noProof="0" dirty="0">
                    <a:ln>
                      <a:noFill/>
                    </a:ln>
                    <a:solidFill>
                      <a:prstClr val="black"/>
                    </a:solidFill>
                    <a:effectLst/>
                    <a:uLnTx/>
                    <a:uFillTx/>
                  </a:rPr>
                  <a:t>when apply ‘ 01’</a:t>
                </a:r>
              </a:p>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prstClr val="black"/>
                  </a:solidFill>
                  <a:effectLst/>
                  <a:uLnTx/>
                  <a:uFillTx/>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228600" y="3794264"/>
                <a:ext cx="3962400" cy="1938992"/>
              </a:xfrm>
              <a:prstGeom prst="rect">
                <a:avLst/>
              </a:prstGeom>
              <a:blipFill rotWithShape="1">
                <a:blip r:embed="rId5"/>
                <a:stretch>
                  <a:fillRect l="-2462" t="-2516" r="-307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4800600" y="3803556"/>
                <a:ext cx="3962400" cy="156966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400" b="0" i="0" u="none" strike="noStrike" kern="0" cap="none" spc="0" normalizeH="0" baseline="0" noProof="0" dirty="0" smtClean="0">
                    <a:ln>
                      <a:noFill/>
                    </a:ln>
                    <a:solidFill>
                      <a:prstClr val="black"/>
                    </a:solidFill>
                    <a:effectLst/>
                    <a:uLnTx/>
                    <a:uFillTx/>
                  </a:rPr>
                  <a:t>a modeling flip-flop (MFF) and an OR </a:t>
                </a:r>
                <a:r>
                  <a:rPr kumimoji="0" lang="en-US" altLang="zh-CN" sz="2400" b="0" i="0" u="none" strike="noStrike" kern="0" cap="none" spc="0" normalizeH="0" baseline="0" noProof="0" dirty="0">
                    <a:ln>
                      <a:noFill/>
                    </a:ln>
                    <a:solidFill>
                      <a:prstClr val="black"/>
                    </a:solidFill>
                    <a:effectLst/>
                    <a:uLnTx/>
                    <a:uFillTx/>
                  </a:rPr>
                  <a:t>gate propagate </a:t>
                </a:r>
                <a:r>
                  <a:rPr kumimoji="0" lang="en-US" altLang="zh-CN" sz="2400" b="0" i="0" u="none" strike="noStrike" kern="0" cap="none" spc="0" normalizeH="0" baseline="0" noProof="0" dirty="0" smtClean="0">
                    <a:ln>
                      <a:noFill/>
                    </a:ln>
                    <a:solidFill>
                      <a:prstClr val="black"/>
                    </a:solidFill>
                    <a:effectLst/>
                    <a:uLnTx/>
                    <a:uFillTx/>
                  </a:rPr>
                  <a:t>slow-to-fall </a:t>
                </a:r>
                <a:r>
                  <a:rPr kumimoji="0" lang="en-US" altLang="zh-CN" sz="2400" b="0" i="0" u="none" strike="noStrike" kern="0" cap="none" spc="0" normalizeH="0" baseline="0" noProof="0" dirty="0">
                    <a:ln>
                      <a:noFill/>
                    </a:ln>
                    <a:solidFill>
                      <a:prstClr val="black"/>
                    </a:solidFill>
                    <a:effectLst/>
                    <a:uLnTx/>
                    <a:uFillTx/>
                  </a:rPr>
                  <a:t>fault from </a:t>
                </a:r>
                <a14:m>
                  <m:oMath xmlns:m="http://schemas.openxmlformats.org/officeDocument/2006/math">
                    <m:r>
                      <a:rPr kumimoji="0" lang="en-US" altLang="zh-CN" sz="2400" b="0" i="1" u="none" strike="noStrike" kern="0" cap="none" spc="0" normalizeH="0" baseline="0" noProof="0" smtClean="0">
                        <a:ln>
                          <a:noFill/>
                        </a:ln>
                        <a:solidFill>
                          <a:prstClr val="black"/>
                        </a:solidFill>
                        <a:effectLst/>
                        <a:uLnTx/>
                        <a:uFillTx/>
                        <a:latin typeface="Cambria Math"/>
                      </a:rPr>
                      <m:t>𝑥</m:t>
                    </m:r>
                  </m:oMath>
                </a14:m>
                <a:r>
                  <a:rPr kumimoji="0" lang="en-US" altLang="zh-CN" sz="2400" b="0" i="0" u="none" strike="noStrike" kern="0" cap="none" spc="0" normalizeH="0" baseline="0" noProof="0" dirty="0">
                    <a:ln>
                      <a:noFill/>
                    </a:ln>
                    <a:solidFill>
                      <a:prstClr val="black"/>
                    </a:solidFill>
                    <a:effectLst/>
                    <a:uLnTx/>
                    <a:uFillTx/>
                  </a:rPr>
                  <a:t> to </a:t>
                </a:r>
                <a14:m>
                  <m:oMath xmlns:m="http://schemas.openxmlformats.org/officeDocument/2006/math">
                    <m:r>
                      <a:rPr kumimoji="0" lang="en-US" altLang="zh-CN" sz="2400" b="0" i="1" u="none" strike="noStrike" kern="0" cap="none" spc="0" normalizeH="0" baseline="0" noProof="0" smtClean="0">
                        <a:ln>
                          <a:noFill/>
                        </a:ln>
                        <a:solidFill>
                          <a:prstClr val="black"/>
                        </a:solidFill>
                        <a:effectLst/>
                        <a:uLnTx/>
                        <a:uFillTx/>
                        <a:latin typeface="Cambria Math"/>
                      </a:rPr>
                      <m:t>𝑥</m:t>
                    </m:r>
                    <m:r>
                      <a:rPr kumimoji="0" lang="en-US" altLang="zh-CN" sz="2400" b="0" i="1" u="none" strike="noStrike" kern="0" cap="none" spc="0" normalizeH="0" baseline="0" noProof="0" smtClean="0">
                        <a:ln>
                          <a:noFill/>
                        </a:ln>
                        <a:solidFill>
                          <a:prstClr val="black"/>
                        </a:solidFill>
                        <a:effectLst/>
                        <a:uLnTx/>
                        <a:uFillTx/>
                        <a:latin typeface="Cambria Math"/>
                      </a:rPr>
                      <m:t>′</m:t>
                    </m:r>
                  </m:oMath>
                </a14:m>
                <a:r>
                  <a:rPr kumimoji="0" lang="en-US" altLang="zh-CN" sz="2400" b="0" i="0" u="none" strike="noStrike" kern="0" cap="none" spc="0" normalizeH="0" baseline="0" noProof="0" dirty="0">
                    <a:ln>
                      <a:noFill/>
                    </a:ln>
                    <a:solidFill>
                      <a:prstClr val="black"/>
                    </a:solidFill>
                    <a:effectLst/>
                    <a:uLnTx/>
                    <a:uFillTx/>
                  </a:rPr>
                  <a:t>  when apply ‘ </a:t>
                </a:r>
                <a:r>
                  <a:rPr kumimoji="0" lang="en-US" altLang="zh-CN" sz="2400" b="0" i="0" u="none" strike="noStrike" kern="0" cap="none" spc="0" normalizeH="0" baseline="0" noProof="0" dirty="0" smtClean="0">
                    <a:ln>
                      <a:noFill/>
                    </a:ln>
                    <a:solidFill>
                      <a:prstClr val="black"/>
                    </a:solidFill>
                    <a:effectLst/>
                    <a:uLnTx/>
                    <a:uFillTx/>
                  </a:rPr>
                  <a:t>10’</a:t>
                </a:r>
                <a:endParaRPr kumimoji="0" lang="en-US" altLang="zh-CN" sz="2400" b="0" i="0" u="none" strike="noStrike" kern="0" cap="none" spc="0" normalizeH="0" baseline="0" noProof="0" dirty="0">
                  <a:ln>
                    <a:noFill/>
                  </a:ln>
                  <a:solidFill>
                    <a:prstClr val="black"/>
                  </a:solidFill>
                  <a:effectLst/>
                  <a:uLnTx/>
                  <a:uFillTx/>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4800600" y="3803556"/>
                <a:ext cx="3962400" cy="1569660"/>
              </a:xfrm>
              <a:prstGeom prst="rect">
                <a:avLst/>
              </a:prstGeom>
              <a:blipFill rotWithShape="1">
                <a:blip r:embed="rId6"/>
                <a:stretch>
                  <a:fillRect l="-2462" t="-3113" r="-3385" b="-8171"/>
                </a:stretch>
              </a:blipFill>
            </p:spPr>
            <p:txBody>
              <a:bodyPr/>
              <a:lstStyle/>
              <a:p>
                <a:r>
                  <a:rPr lang="zh-CN" altLang="en-US">
                    <a:noFill/>
                  </a:rPr>
                  <a:t> </a:t>
                </a:r>
              </a:p>
            </p:txBody>
          </p:sp>
        </mc:Fallback>
      </mc:AlternateContent>
      <p:sp>
        <p:nvSpPr>
          <p:cNvPr id="2" name="TextBox 1"/>
          <p:cNvSpPr txBox="1"/>
          <p:nvPr/>
        </p:nvSpPr>
        <p:spPr>
          <a:xfrm>
            <a:off x="348704" y="5877272"/>
            <a:ext cx="8064896" cy="861774"/>
          </a:xfrm>
          <a:prstGeom prst="rect">
            <a:avLst/>
          </a:prstGeom>
          <a:noFill/>
        </p:spPr>
        <p:txBody>
          <a:bodyPr wrap="square" rtlCol="0">
            <a:spAutoFit/>
          </a:bodyPr>
          <a:lstStyle/>
          <a:p>
            <a:r>
              <a:rPr lang="en-US" altLang="zh-CN" sz="1600" dirty="0" smtClean="0"/>
              <a:t>*Zhang</a:t>
            </a:r>
            <a:r>
              <a:rPr lang="en-US" altLang="zh-CN" sz="1600" dirty="0"/>
              <a:t>, Yu, and V.D. </a:t>
            </a:r>
            <a:r>
              <a:rPr lang="en-US" altLang="zh-CN" sz="1600" dirty="0" err="1"/>
              <a:t>Agrawal,“Reduced</a:t>
            </a:r>
            <a:r>
              <a:rPr lang="en-US" altLang="zh-CN" sz="1600" dirty="0"/>
              <a:t> Complexity Test Generation </a:t>
            </a:r>
            <a:r>
              <a:rPr lang="en-US" altLang="zh-CN" sz="1600" dirty="0" smtClean="0"/>
              <a:t>Algorithms for </a:t>
            </a:r>
            <a:r>
              <a:rPr lang="en-US" altLang="zh-CN" sz="1600" dirty="0"/>
              <a:t>Transition Fault </a:t>
            </a:r>
            <a:r>
              <a:rPr lang="en-US" altLang="zh-CN" sz="1600" dirty="0" err="1"/>
              <a:t>Diagnosis.,”,in</a:t>
            </a:r>
            <a:r>
              <a:rPr lang="en-US" altLang="zh-CN" sz="1600" dirty="0"/>
              <a:t> 2011 IEEE 29th International Conference </a:t>
            </a:r>
            <a:r>
              <a:rPr lang="en-US" altLang="zh-CN" sz="1600" dirty="0" smtClean="0"/>
              <a:t>on Computer </a:t>
            </a:r>
            <a:r>
              <a:rPr lang="en-US" altLang="zh-CN" sz="1600" dirty="0"/>
              <a:t>Design (ICCD),96-101, 2011.</a:t>
            </a:r>
            <a:endParaRPr lang="zh-CN" altLang="en-US" sz="1600" dirty="0"/>
          </a:p>
        </p:txBody>
      </p:sp>
    </p:spTree>
    <p:extLst>
      <p:ext uri="{BB962C8B-B14F-4D97-AF65-F5344CB8AC3E}">
        <p14:creationId xmlns:p14="http://schemas.microsoft.com/office/powerpoint/2010/main" val="42265733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16</a:t>
            </a:fld>
            <a:endParaRPr lang="zh-CN" altLang="en-US"/>
          </a:p>
        </p:txBody>
      </p:sp>
      <p:cxnSp>
        <p:nvCxnSpPr>
          <p:cNvPr id="10" name="直接连接符 9"/>
          <p:cNvCxnSpPr/>
          <p:nvPr/>
        </p:nvCxnSpPr>
        <p:spPr>
          <a:xfrm>
            <a:off x="323528" y="1268760"/>
            <a:ext cx="856895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标题 1"/>
          <p:cNvSpPr txBox="1">
            <a:spLocks/>
          </p:cNvSpPr>
          <p:nvPr/>
        </p:nvSpPr>
        <p:spPr bwMode="auto">
          <a:xfrm>
            <a:off x="440516" y="476250"/>
            <a:ext cx="58229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fontScale="97500"/>
          </a:bodyPr>
          <a:lstStyle>
            <a:lvl1pPr algn="l" defTabSz="457200" rtl="0" eaLnBrk="1" fontAlgn="base" hangingPunct="1">
              <a:spcBef>
                <a:spcPct val="0"/>
              </a:spcBef>
              <a:spcAft>
                <a:spcPct val="0"/>
              </a:spcAft>
              <a:defRPr sz="3500" b="1" kern="1200">
                <a:solidFill>
                  <a:srgbClr val="003263"/>
                </a:solidFill>
                <a:latin typeface="Calibri"/>
                <a:ea typeface="Calibri" pitchFamily="34" charset="0"/>
                <a:cs typeface="Calibri"/>
              </a:defRPr>
            </a:lvl1pPr>
            <a:lvl2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2pPr>
            <a:lvl3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3pPr>
            <a:lvl4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4pPr>
            <a:lvl5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5pPr>
            <a:lvl6pPr marL="4572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6pPr>
            <a:lvl7pPr marL="9144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7pPr>
            <a:lvl8pPr marL="13716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8pPr>
            <a:lvl9pPr marL="18288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3500" b="1" i="0" u="none" strike="noStrike" kern="1200" cap="none" spc="0" normalizeH="0" baseline="0" noProof="0" dirty="0" smtClean="0">
                <a:ln>
                  <a:noFill/>
                </a:ln>
                <a:solidFill>
                  <a:srgbClr val="003263"/>
                </a:solidFill>
                <a:effectLst/>
                <a:uLnTx/>
                <a:uFillTx/>
                <a:latin typeface="Calibri"/>
              </a:rPr>
              <a:t>Single Timeframe ATPG Model</a:t>
            </a:r>
            <a:endParaRPr kumimoji="0" lang="zh-CN" altLang="en-US" sz="3500" b="1" i="0" u="none" strike="noStrike" kern="1200" cap="none" spc="0" normalizeH="0" baseline="0" noProof="0" dirty="0">
              <a:ln>
                <a:noFill/>
              </a:ln>
              <a:solidFill>
                <a:srgbClr val="003263"/>
              </a:solidFill>
              <a:effectLst/>
              <a:uLnTx/>
              <a:uFillTx/>
              <a:latin typeface="Calibri"/>
            </a:endParaRPr>
          </a:p>
        </p:txBody>
      </p:sp>
      <p:sp>
        <p:nvSpPr>
          <p:cNvPr id="9" name="TextBox 8"/>
          <p:cNvSpPr txBox="1"/>
          <p:nvPr/>
        </p:nvSpPr>
        <p:spPr>
          <a:xfrm>
            <a:off x="1128744" y="4438650"/>
            <a:ext cx="7620000" cy="1697901"/>
          </a:xfrm>
          <a:prstGeom prst="rect">
            <a:avLst/>
          </a:prstGeom>
          <a:noFill/>
        </p:spPr>
        <p:txBody>
          <a:bodyPr wrap="square" rtlCol="0">
            <a:spAutoFit/>
          </a:bodyPr>
          <a:lstStyle/>
          <a:p>
            <a:pPr marL="342900" marR="0" lvl="0" indent="-342900" defTabSz="91440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altLang="zh-CN" sz="2400" b="0" i="0" u="none" strike="noStrike" kern="0" cap="none" spc="0" normalizeH="0" baseline="0" noProof="0" dirty="0">
                <a:ln>
                  <a:noFill/>
                </a:ln>
                <a:solidFill>
                  <a:prstClr val="black"/>
                </a:solidFill>
                <a:effectLst/>
                <a:uLnTx/>
                <a:uFillTx/>
              </a:rPr>
              <a:t>A single-circuit-copy ATPG model </a:t>
            </a:r>
            <a:r>
              <a:rPr kumimoji="0" lang="en-US" altLang="zh-CN" sz="2400" b="0" i="0" u="none" strike="noStrike" kern="0" cap="none" spc="0" normalizeH="0" baseline="0" noProof="0" dirty="0" smtClean="0">
                <a:ln>
                  <a:noFill/>
                </a:ln>
                <a:solidFill>
                  <a:prstClr val="black"/>
                </a:solidFill>
                <a:effectLst/>
                <a:uLnTx/>
                <a:uFillTx/>
              </a:rPr>
              <a:t>where X1 represents fault free circuit, X2 models </a:t>
            </a:r>
            <a:r>
              <a:rPr kumimoji="0" lang="en-US" altLang="zh-CN" sz="2400" b="0" i="0" u="none" strike="noStrike" kern="0" cap="none" spc="0" normalizeH="0" baseline="0" noProof="0" dirty="0">
                <a:ln>
                  <a:noFill/>
                </a:ln>
                <a:solidFill>
                  <a:prstClr val="black"/>
                </a:solidFill>
                <a:effectLst/>
                <a:uLnTx/>
                <a:uFillTx/>
              </a:rPr>
              <a:t>slow-to-rise </a:t>
            </a:r>
            <a:r>
              <a:rPr kumimoji="0" lang="en-US" altLang="zh-CN" sz="2400" b="0" i="0" u="none" strike="noStrike" kern="0" cap="none" spc="0" normalizeH="0" baseline="0" noProof="0" dirty="0" smtClean="0">
                <a:ln>
                  <a:noFill/>
                </a:ln>
                <a:solidFill>
                  <a:prstClr val="black"/>
                </a:solidFill>
                <a:effectLst/>
                <a:uLnTx/>
                <a:uFillTx/>
              </a:rPr>
              <a:t>fault. </a:t>
            </a:r>
          </a:p>
          <a:p>
            <a:pPr marL="342900" marR="0" lvl="0" indent="-342900" defTabSz="91440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altLang="zh-CN" sz="2400" b="0" i="0" u="none" strike="noStrike" kern="0" cap="none" spc="0" normalizeH="0" baseline="0" noProof="0" dirty="0" smtClean="0">
                <a:ln>
                  <a:noFill/>
                </a:ln>
                <a:solidFill>
                  <a:prstClr val="black"/>
                </a:solidFill>
                <a:effectLst/>
                <a:uLnTx/>
                <a:uFillTx/>
              </a:rPr>
              <a:t>A </a:t>
            </a:r>
            <a:r>
              <a:rPr kumimoji="0" lang="en-US" altLang="zh-CN" sz="2400" b="0" i="0" u="none" strike="noStrike" kern="0" cap="none" spc="0" normalizeH="0" baseline="0" noProof="0" dirty="0">
                <a:ln>
                  <a:noFill/>
                </a:ln>
                <a:solidFill>
                  <a:prstClr val="black"/>
                </a:solidFill>
                <a:effectLst/>
                <a:uLnTx/>
                <a:uFillTx/>
              </a:rPr>
              <a:t>test for </a:t>
            </a:r>
            <a:r>
              <a:rPr kumimoji="0" lang="en-US" altLang="zh-CN" sz="2400" b="0" i="0" u="none" strike="noStrike" kern="0" cap="none" spc="0" normalizeH="0" baseline="0" noProof="0" dirty="0" smtClean="0">
                <a:ln>
                  <a:noFill/>
                </a:ln>
                <a:solidFill>
                  <a:prstClr val="black"/>
                </a:solidFill>
                <a:effectLst/>
                <a:uLnTx/>
                <a:uFillTx/>
              </a:rPr>
              <a:t>stuck-at fault </a:t>
            </a:r>
            <a:r>
              <a:rPr kumimoji="0" lang="en-US" altLang="zh-CN" sz="2400" b="0" i="0" u="none" strike="noStrike" kern="0" cap="none" spc="0" normalizeH="0" baseline="0" noProof="0" dirty="0">
                <a:ln>
                  <a:noFill/>
                </a:ln>
                <a:solidFill>
                  <a:prstClr val="black"/>
                </a:solidFill>
                <a:effectLst/>
                <a:uLnTx/>
                <a:uFillTx/>
              </a:rPr>
              <a:t>on </a:t>
            </a:r>
            <a:r>
              <a:rPr kumimoji="0" lang="en-US" altLang="zh-CN" sz="2400" b="0" i="0" u="none" strike="noStrike" kern="0" cap="none" spc="0" normalizeH="0" baseline="0" noProof="0" dirty="0" smtClean="0">
                <a:ln>
                  <a:noFill/>
                </a:ln>
                <a:solidFill>
                  <a:prstClr val="black"/>
                </a:solidFill>
                <a:effectLst/>
                <a:uLnTx/>
                <a:uFillTx/>
              </a:rPr>
              <a:t>select signal line </a:t>
            </a:r>
            <a:r>
              <a:rPr kumimoji="0" lang="en-US" altLang="zh-CN" sz="2400" b="0" i="1" u="none" strike="noStrike" kern="0" cap="none" spc="0" normalizeH="0" baseline="0" noProof="0" dirty="0" smtClean="0">
                <a:ln>
                  <a:noFill/>
                </a:ln>
                <a:solidFill>
                  <a:prstClr val="black"/>
                </a:solidFill>
                <a:effectLst/>
                <a:uLnTx/>
                <a:uFillTx/>
              </a:rPr>
              <a:t>y </a:t>
            </a:r>
            <a:r>
              <a:rPr kumimoji="0" lang="en-US" altLang="zh-CN" sz="2400" b="0" i="0" u="none" strike="noStrike" kern="0" cap="none" spc="0" normalizeH="0" baseline="0" noProof="0" dirty="0">
                <a:ln>
                  <a:noFill/>
                </a:ln>
                <a:solidFill>
                  <a:prstClr val="black"/>
                </a:solidFill>
                <a:effectLst/>
                <a:uLnTx/>
                <a:uFillTx/>
              </a:rPr>
              <a:t>detects the slow-to-rise fault on line </a:t>
            </a:r>
            <a:r>
              <a:rPr lang="en-US" altLang="zh-CN" sz="2400" i="1" kern="0" dirty="0" smtClean="0">
                <a:solidFill>
                  <a:prstClr val="black"/>
                </a:solidFill>
              </a:rPr>
              <a:t>x to </a:t>
            </a:r>
            <a:r>
              <a:rPr kumimoji="0" lang="en-US" altLang="zh-CN" sz="2400" b="0" i="1" u="none" strike="noStrike" kern="0" cap="none" spc="0" normalizeH="0" baseline="0" noProof="0" dirty="0" smtClean="0">
                <a:ln>
                  <a:noFill/>
                </a:ln>
                <a:solidFill>
                  <a:prstClr val="black"/>
                </a:solidFill>
                <a:effectLst/>
                <a:uLnTx/>
                <a:uFillTx/>
              </a:rPr>
              <a:t>x’.</a:t>
            </a:r>
            <a:endParaRPr kumimoji="0" lang="zh-CN" altLang="en-US" sz="2400" b="0" i="0" u="none" strike="noStrike" kern="0" cap="none" spc="0" normalizeH="0" baseline="0" noProof="0" dirty="0">
              <a:ln>
                <a:noFill/>
              </a:ln>
              <a:solidFill>
                <a:prstClr val="black"/>
              </a:solidFill>
              <a:effectLst/>
              <a:uLnTx/>
              <a:uFillTx/>
            </a:endParaRPr>
          </a:p>
        </p:txBody>
      </p:sp>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0744" y="1409699"/>
            <a:ext cx="5689036" cy="28091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0903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17</a:t>
            </a:fld>
            <a:endParaRPr lang="zh-CN" altLang="en-US"/>
          </a:p>
        </p:txBody>
      </p:sp>
      <p:cxnSp>
        <p:nvCxnSpPr>
          <p:cNvPr id="10" name="直接连接符 9"/>
          <p:cNvCxnSpPr/>
          <p:nvPr/>
        </p:nvCxnSpPr>
        <p:spPr>
          <a:xfrm>
            <a:off x="323528" y="1268760"/>
            <a:ext cx="856895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 name="标题 1"/>
          <p:cNvSpPr txBox="1">
            <a:spLocks/>
          </p:cNvSpPr>
          <p:nvPr/>
        </p:nvSpPr>
        <p:spPr bwMode="auto">
          <a:xfrm>
            <a:off x="454772" y="506760"/>
            <a:ext cx="58229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fontScale="97500"/>
          </a:bodyPr>
          <a:lstStyle>
            <a:lvl1pPr algn="l" defTabSz="457200" rtl="0" eaLnBrk="1" fontAlgn="base" hangingPunct="1">
              <a:spcBef>
                <a:spcPct val="0"/>
              </a:spcBef>
              <a:spcAft>
                <a:spcPct val="0"/>
              </a:spcAft>
              <a:defRPr sz="3500" b="1" kern="1200">
                <a:solidFill>
                  <a:srgbClr val="003263"/>
                </a:solidFill>
                <a:latin typeface="Calibri"/>
                <a:ea typeface="Calibri" pitchFamily="34" charset="0"/>
                <a:cs typeface="Calibri"/>
              </a:defRPr>
            </a:lvl1pPr>
            <a:lvl2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2pPr>
            <a:lvl3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3pPr>
            <a:lvl4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4pPr>
            <a:lvl5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5pPr>
            <a:lvl6pPr marL="4572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6pPr>
            <a:lvl7pPr marL="9144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7pPr>
            <a:lvl8pPr marL="13716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8pPr>
            <a:lvl9pPr marL="18288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3500" b="1" i="0" u="none" strike="noStrike" kern="1200" cap="none" spc="0" normalizeH="0" baseline="0" noProof="0" dirty="0" smtClean="0">
                <a:ln>
                  <a:noFill/>
                </a:ln>
                <a:solidFill>
                  <a:srgbClr val="003263"/>
                </a:solidFill>
                <a:effectLst/>
                <a:uLnTx/>
                <a:uFillTx/>
                <a:latin typeface="Calibri"/>
              </a:rPr>
              <a:t>Single</a:t>
            </a:r>
            <a:r>
              <a:rPr kumimoji="0" lang="en-US" altLang="zh-CN" sz="3500" b="1" i="0" u="none" strike="noStrike" kern="1200" cap="none" spc="0" normalizeH="0" noProof="0" dirty="0" smtClean="0">
                <a:ln>
                  <a:noFill/>
                </a:ln>
                <a:solidFill>
                  <a:srgbClr val="003263"/>
                </a:solidFill>
                <a:effectLst/>
                <a:uLnTx/>
                <a:uFillTx/>
                <a:latin typeface="Calibri"/>
              </a:rPr>
              <a:t> </a:t>
            </a:r>
            <a:r>
              <a:rPr kumimoji="0" lang="en-US" altLang="zh-CN" sz="3500" b="1" i="0" u="none" strike="noStrike" kern="1200" cap="none" spc="0" normalizeH="0" baseline="0" noProof="0" dirty="0" smtClean="0">
                <a:ln>
                  <a:noFill/>
                </a:ln>
                <a:solidFill>
                  <a:srgbClr val="003263"/>
                </a:solidFill>
                <a:effectLst/>
                <a:uLnTx/>
                <a:uFillTx/>
                <a:latin typeface="Calibri"/>
              </a:rPr>
              <a:t>Timeframe ATPG Model</a:t>
            </a:r>
            <a:endParaRPr kumimoji="0" lang="zh-CN" altLang="en-US" sz="3500" b="1" i="0" u="none" strike="noStrike" kern="1200" cap="none" spc="0" normalizeH="0" baseline="0" noProof="0" dirty="0">
              <a:ln>
                <a:noFill/>
              </a:ln>
              <a:solidFill>
                <a:srgbClr val="003263"/>
              </a:solidFill>
              <a:effectLst/>
              <a:uLnTx/>
              <a:uFillTx/>
              <a:latin typeface="Calibri"/>
            </a:endParaRPr>
          </a:p>
        </p:txBody>
      </p:sp>
      <p:sp>
        <p:nvSpPr>
          <p:cNvPr id="5" name="内容占位符 2"/>
          <p:cNvSpPr txBox="1">
            <a:spLocks/>
          </p:cNvSpPr>
          <p:nvPr/>
        </p:nvSpPr>
        <p:spPr>
          <a:xfrm>
            <a:off x="457200" y="4926360"/>
            <a:ext cx="8229600" cy="1404168"/>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0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5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base" latinLnBrk="0" hangingPunct="1">
              <a:lnSpc>
                <a:spcPct val="100000"/>
              </a:lnSpc>
              <a:spcBef>
                <a:spcPct val="20000"/>
              </a:spcBef>
              <a:spcAft>
                <a:spcPct val="0"/>
              </a:spcAft>
              <a:buClrTx/>
              <a:buSzTx/>
              <a:buFont typeface="Arial" charset="0"/>
              <a:buChar char="•"/>
              <a:tabLst/>
              <a:defRPr/>
            </a:pPr>
            <a:r>
              <a:rPr kumimoji="0" lang="en-US" altLang="zh-CN" sz="3000" b="0" i="0" u="none" strike="noStrike" kern="1200" cap="none" spc="0" normalizeH="0" baseline="0" noProof="0" dirty="0" smtClean="0">
                <a:ln>
                  <a:noFill/>
                </a:ln>
                <a:solidFill>
                  <a:sysClr val="windowText" lastClr="000000"/>
                </a:solidFill>
                <a:effectLst/>
                <a:uLnTx/>
                <a:uFillTx/>
                <a:latin typeface="Calibri"/>
                <a:ea typeface="宋体"/>
                <a:cs typeface="+mn-cs"/>
              </a:rPr>
              <a:t>the test on y s-a-0/1 is an exclusive test for a transition delay fault pair</a:t>
            </a:r>
            <a:endParaRPr kumimoji="0" lang="zh-CN" altLang="en-US" sz="3000" b="0" i="0" u="none" strike="noStrike" kern="1200" cap="none" spc="0" normalizeH="0" baseline="0" noProof="0" dirty="0">
              <a:ln>
                <a:noFill/>
              </a:ln>
              <a:solidFill>
                <a:sysClr val="windowText" lastClr="000000"/>
              </a:solidFill>
              <a:effectLst/>
              <a:uLnTx/>
              <a:uFillTx/>
              <a:latin typeface="Calibri"/>
              <a:ea typeface="宋体"/>
              <a:cs typeface="+mn-cs"/>
            </a:endParaRPr>
          </a:p>
        </p:txBody>
      </p:sp>
      <p:pic>
        <p:nvPicPr>
          <p:cNvPr id="6" name="图片 5"/>
          <p:cNvPicPr/>
          <p:nvPr/>
        </p:nvPicPr>
        <p:blipFill>
          <a:blip r:embed="rId3"/>
          <a:stretch>
            <a:fillRect/>
          </a:stretch>
        </p:blipFill>
        <p:spPr>
          <a:xfrm>
            <a:off x="1961606" y="1344960"/>
            <a:ext cx="5181600" cy="3581400"/>
          </a:xfrm>
          <a:prstGeom prst="rect">
            <a:avLst/>
          </a:prstGeom>
        </p:spPr>
      </p:pic>
    </p:spTree>
    <p:extLst>
      <p:ext uri="{BB962C8B-B14F-4D97-AF65-F5344CB8AC3E}">
        <p14:creationId xmlns:p14="http://schemas.microsoft.com/office/powerpoint/2010/main" val="1794371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18</a:t>
            </a:fld>
            <a:endParaRPr lang="zh-CN" altLang="en-US"/>
          </a:p>
        </p:txBody>
      </p:sp>
      <p:cxnSp>
        <p:nvCxnSpPr>
          <p:cNvPr id="10" name="直接连接符 9"/>
          <p:cNvCxnSpPr/>
          <p:nvPr/>
        </p:nvCxnSpPr>
        <p:spPr>
          <a:xfrm>
            <a:off x="323528" y="1268760"/>
            <a:ext cx="856895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 name="标题 1"/>
          <p:cNvSpPr txBox="1">
            <a:spLocks/>
          </p:cNvSpPr>
          <p:nvPr/>
        </p:nvSpPr>
        <p:spPr bwMode="auto">
          <a:xfrm>
            <a:off x="323528" y="485552"/>
            <a:ext cx="807962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a:bodyPr>
          <a:lstStyle>
            <a:lvl1pPr algn="l" defTabSz="457200" rtl="0" eaLnBrk="1" fontAlgn="base" hangingPunct="1">
              <a:spcBef>
                <a:spcPct val="0"/>
              </a:spcBef>
              <a:spcAft>
                <a:spcPct val="0"/>
              </a:spcAft>
              <a:defRPr sz="3500" b="1" kern="1200">
                <a:solidFill>
                  <a:srgbClr val="003263"/>
                </a:solidFill>
                <a:latin typeface="Calibri"/>
                <a:ea typeface="Calibri" pitchFamily="34" charset="0"/>
                <a:cs typeface="Calibri"/>
              </a:defRPr>
            </a:lvl1pPr>
            <a:lvl2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2pPr>
            <a:lvl3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3pPr>
            <a:lvl4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4pPr>
            <a:lvl5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5pPr>
            <a:lvl6pPr marL="4572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6pPr>
            <a:lvl7pPr marL="9144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7pPr>
            <a:lvl8pPr marL="13716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8pPr>
            <a:lvl9pPr marL="18288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zh-CN" altLang="zh-CN" sz="3500" b="1" i="0" u="none" strike="noStrike" kern="1200" cap="none" spc="0" normalizeH="0" baseline="0" noProof="0" dirty="0" smtClean="0">
                <a:ln>
                  <a:noFill/>
                </a:ln>
                <a:solidFill>
                  <a:srgbClr val="003263"/>
                </a:solidFill>
                <a:effectLst/>
                <a:uLnTx/>
                <a:uFillTx/>
                <a:latin typeface="Calibri"/>
              </a:rPr>
              <a:t> </a:t>
            </a:r>
            <a:r>
              <a:rPr kumimoji="0" lang="en-US" altLang="zh-CN" sz="3500" b="1" i="0" u="none" strike="noStrike" kern="1200" cap="none" spc="0" normalizeH="0" baseline="0" noProof="0" dirty="0" smtClean="0">
                <a:ln>
                  <a:noFill/>
                </a:ln>
                <a:solidFill>
                  <a:srgbClr val="003263"/>
                </a:solidFill>
                <a:effectLst/>
                <a:uLnTx/>
                <a:uFillTx/>
                <a:latin typeface="Calibri"/>
              </a:rPr>
              <a:t>Sequential ATPG &amp; Combinational ATPG</a:t>
            </a:r>
            <a:endParaRPr kumimoji="0" lang="zh-CN" altLang="en-US" sz="3500" b="1" i="0" u="none" strike="noStrike" kern="1200" cap="none" spc="0" normalizeH="0" baseline="0" noProof="0" dirty="0">
              <a:ln>
                <a:noFill/>
              </a:ln>
              <a:solidFill>
                <a:srgbClr val="003263"/>
              </a:solidFill>
              <a:effectLst/>
              <a:uLnTx/>
              <a:uFillTx/>
              <a:latin typeface="Calibri"/>
            </a:endParaRPr>
          </a:p>
        </p:txBody>
      </p:sp>
      <p:sp>
        <p:nvSpPr>
          <p:cNvPr id="5" name="内容占位符 2"/>
          <p:cNvSpPr txBox="1">
            <a:spLocks/>
          </p:cNvSpPr>
          <p:nvPr/>
        </p:nvSpPr>
        <p:spPr>
          <a:xfrm>
            <a:off x="457200" y="1371600"/>
            <a:ext cx="8305800" cy="4680768"/>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0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5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base" latinLnBrk="0" hangingPunct="1">
              <a:lnSpc>
                <a:spcPct val="100000"/>
              </a:lnSpc>
              <a:spcBef>
                <a:spcPct val="20000"/>
              </a:spcBef>
              <a:spcAft>
                <a:spcPct val="0"/>
              </a:spcAft>
              <a:buClrTx/>
              <a:buSzTx/>
              <a:buFont typeface="Arial" charset="0"/>
              <a:buChar char="•"/>
              <a:tabLst/>
              <a:defRPr/>
            </a:pPr>
            <a:r>
              <a:rPr kumimoji="0" lang="en-US" altLang="zh-CN" sz="2800" b="0" i="0" u="none" strike="noStrike" kern="1200" cap="none" spc="0" normalizeH="0" baseline="0" noProof="0" dirty="0" smtClean="0">
                <a:ln>
                  <a:noFill/>
                </a:ln>
                <a:solidFill>
                  <a:sysClr val="windowText" lastClr="000000"/>
                </a:solidFill>
                <a:effectLst/>
                <a:uLnTx/>
                <a:uFillTx/>
                <a:latin typeface="Calibri"/>
                <a:ea typeface="宋体"/>
                <a:cs typeface="+mn-cs"/>
              </a:rPr>
              <a:t>Sequential ATPG requires a sequence of vectors and is also restricted to previous value and</a:t>
            </a:r>
            <a:r>
              <a:rPr kumimoji="0" lang="en-US" altLang="zh-CN" sz="2800" b="0" i="0" u="none" strike="noStrike" kern="1200" cap="none" spc="0" normalizeH="0" noProof="0" dirty="0" smtClean="0">
                <a:ln>
                  <a:noFill/>
                </a:ln>
                <a:solidFill>
                  <a:sysClr val="windowText" lastClr="000000"/>
                </a:solidFill>
                <a:effectLst/>
                <a:uLnTx/>
                <a:uFillTx/>
                <a:latin typeface="Calibri"/>
                <a:ea typeface="宋体"/>
                <a:cs typeface="+mn-cs"/>
              </a:rPr>
              <a:t> </a:t>
            </a:r>
            <a:r>
              <a:rPr kumimoji="0" lang="en-US" altLang="zh-CN" sz="2800" b="0" i="0" u="none" strike="noStrike" kern="1200" cap="none" spc="0" normalizeH="0" baseline="0" noProof="0" dirty="0" smtClean="0">
                <a:ln>
                  <a:noFill/>
                </a:ln>
                <a:solidFill>
                  <a:sysClr val="windowText" lastClr="000000"/>
                </a:solidFill>
                <a:effectLst/>
                <a:uLnTx/>
                <a:uFillTx/>
                <a:latin typeface="Calibri"/>
                <a:ea typeface="宋体"/>
                <a:cs typeface="+mn-cs"/>
              </a:rPr>
              <a:t>state.</a:t>
            </a:r>
          </a:p>
          <a:p>
            <a:pPr marL="360000" marR="0" lvl="0" indent="-360000" algn="l" defTabSz="457200" rtl="0" eaLnBrk="1" fontAlgn="base" latinLnBrk="0" hangingPunct="1">
              <a:lnSpc>
                <a:spcPct val="100000"/>
              </a:lnSpc>
              <a:spcBef>
                <a:spcPct val="20000"/>
              </a:spcBef>
              <a:spcAft>
                <a:spcPts val="1000"/>
              </a:spcAft>
              <a:buClrTx/>
              <a:buSzTx/>
              <a:buFont typeface="Arial" charset="0"/>
              <a:buNone/>
              <a:tabLst/>
              <a:defRPr/>
            </a:pPr>
            <a:r>
              <a:rPr kumimoji="0" lang="en-US" altLang="zh-CN" sz="2800" b="0" i="0" u="none" strike="noStrike" kern="1200" cap="none" spc="0" normalizeH="0" baseline="0" noProof="0" dirty="0" smtClean="0">
                <a:ln>
                  <a:noFill/>
                </a:ln>
                <a:solidFill>
                  <a:sysClr val="windowText" lastClr="000000"/>
                </a:solidFill>
                <a:effectLst/>
                <a:uLnTx/>
                <a:uFillTx/>
                <a:latin typeface="Calibri"/>
                <a:ea typeface="宋体"/>
                <a:cs typeface="+mn-cs"/>
              </a:rPr>
              <a:t>	Has limited controllability and observability of internal signals.</a:t>
            </a:r>
          </a:p>
          <a:p>
            <a:pPr marL="342900" marR="0" lvl="0" indent="-342900" algn="l" defTabSz="457200" rtl="0" eaLnBrk="1" fontAlgn="base" latinLnBrk="0" hangingPunct="1">
              <a:lnSpc>
                <a:spcPct val="100000"/>
              </a:lnSpc>
              <a:spcBef>
                <a:spcPct val="20000"/>
              </a:spcBef>
              <a:spcAft>
                <a:spcPct val="0"/>
              </a:spcAft>
              <a:buClrTx/>
              <a:buSzTx/>
              <a:buFont typeface="Arial" charset="0"/>
              <a:buChar char="•"/>
              <a:tabLst/>
              <a:defRPr/>
            </a:pPr>
            <a:r>
              <a:rPr kumimoji="0" lang="en-US" altLang="zh-CN" sz="2800" b="0" i="0" u="none" strike="noStrike" kern="1200" cap="none" spc="0" normalizeH="0" baseline="0" noProof="0" dirty="0" smtClean="0">
                <a:ln>
                  <a:noFill/>
                </a:ln>
                <a:solidFill>
                  <a:sysClr val="windowText" lastClr="000000"/>
                </a:solidFill>
                <a:effectLst/>
                <a:uLnTx/>
                <a:uFillTx/>
                <a:latin typeface="Calibri"/>
                <a:ea typeface="宋体"/>
                <a:cs typeface="+mn-cs"/>
              </a:rPr>
              <a:t>Combinational ATPG is able to test a single </a:t>
            </a:r>
            <a:r>
              <a:rPr lang="en-US" altLang="zh-CN" sz="2800" dirty="0" smtClean="0">
                <a:solidFill>
                  <a:sysClr val="windowText" lastClr="000000"/>
                </a:solidFill>
                <a:latin typeface="Calibri"/>
                <a:ea typeface="宋体"/>
              </a:rPr>
              <a:t>fault</a:t>
            </a:r>
            <a:r>
              <a:rPr kumimoji="0" lang="en-US" altLang="zh-CN" sz="2800" b="0" i="0" u="none" strike="noStrike" kern="1200" cap="none" spc="0" normalizeH="0" baseline="0" noProof="0" dirty="0" smtClean="0">
                <a:ln>
                  <a:noFill/>
                </a:ln>
                <a:solidFill>
                  <a:sysClr val="windowText" lastClr="000000"/>
                </a:solidFill>
                <a:effectLst/>
                <a:uLnTx/>
                <a:uFillTx/>
                <a:latin typeface="Calibri"/>
                <a:ea typeface="宋体"/>
                <a:cs typeface="+mn-cs"/>
              </a:rPr>
              <a:t> and generate test vector without considering the duplicated circuit with multiple faults. </a:t>
            </a:r>
          </a:p>
          <a:p>
            <a:pPr marL="360000" marR="0" lvl="0" indent="-360000" algn="l" defTabSz="457200" rtl="0" eaLnBrk="1" fontAlgn="base" latinLnBrk="0" hangingPunct="1">
              <a:lnSpc>
                <a:spcPct val="100000"/>
              </a:lnSpc>
              <a:spcBef>
                <a:spcPct val="20000"/>
              </a:spcBef>
              <a:spcAft>
                <a:spcPct val="0"/>
              </a:spcAft>
              <a:buClrTx/>
              <a:buSzTx/>
              <a:buFont typeface="Arial" charset="0"/>
              <a:buNone/>
              <a:tabLst/>
              <a:defRPr/>
            </a:pPr>
            <a:r>
              <a:rPr kumimoji="0" lang="en-US" altLang="zh-CN" sz="2800" b="0" i="0" u="none" strike="noStrike" kern="1200" cap="none" spc="0" normalizeH="0" baseline="0" noProof="0" dirty="0" smtClean="0">
                <a:ln>
                  <a:noFill/>
                </a:ln>
                <a:solidFill>
                  <a:sysClr val="windowText" lastClr="000000"/>
                </a:solidFill>
                <a:effectLst/>
                <a:uLnTx/>
                <a:uFillTx/>
                <a:latin typeface="Calibri"/>
                <a:ea typeface="宋体"/>
                <a:cs typeface="+mn-cs"/>
              </a:rPr>
              <a:t>	The complexity of a combinational ATPG </a:t>
            </a:r>
            <a:r>
              <a:rPr lang="en-US" altLang="zh-CN" sz="2800" dirty="0" smtClean="0">
                <a:solidFill>
                  <a:sysClr val="windowText" lastClr="000000"/>
                </a:solidFill>
                <a:latin typeface="Calibri"/>
                <a:ea typeface="宋体"/>
              </a:rPr>
              <a:t>for </a:t>
            </a:r>
            <a:r>
              <a:rPr kumimoji="0" lang="en-US" altLang="zh-CN" sz="2800" b="0" i="0" u="none" strike="noStrike" kern="1200" cap="none" spc="0" normalizeH="0" baseline="0" noProof="0" dirty="0" smtClean="0">
                <a:ln>
                  <a:noFill/>
                </a:ln>
                <a:solidFill>
                  <a:sysClr val="windowText" lastClr="000000"/>
                </a:solidFill>
                <a:effectLst/>
                <a:uLnTx/>
                <a:uFillTx/>
                <a:latin typeface="Calibri"/>
                <a:ea typeface="宋体"/>
                <a:cs typeface="+mn-cs"/>
              </a:rPr>
              <a:t>detecting redundant faults is much </a:t>
            </a:r>
            <a:r>
              <a:rPr lang="en-US" altLang="zh-CN" sz="2800" dirty="0" smtClean="0">
                <a:solidFill>
                  <a:sysClr val="windowText" lastClr="000000"/>
                </a:solidFill>
                <a:latin typeface="Calibri"/>
                <a:ea typeface="宋体"/>
              </a:rPr>
              <a:t>lower</a:t>
            </a:r>
            <a:r>
              <a:rPr kumimoji="0" lang="en-US" altLang="zh-CN" sz="2800" b="0" i="0" u="none" strike="noStrike" kern="1200" cap="none" spc="0" normalizeH="0" baseline="0" noProof="0" dirty="0" smtClean="0">
                <a:ln>
                  <a:noFill/>
                </a:ln>
                <a:solidFill>
                  <a:sysClr val="windowText" lastClr="000000"/>
                </a:solidFill>
                <a:effectLst/>
                <a:uLnTx/>
                <a:uFillTx/>
                <a:latin typeface="Calibri"/>
                <a:ea typeface="宋体"/>
                <a:cs typeface="+mn-cs"/>
              </a:rPr>
              <a:t> than sequential ATPG.</a:t>
            </a:r>
            <a:endParaRPr kumimoji="0" lang="zh-CN" altLang="en-US" sz="2800" b="0" i="0" u="none" strike="noStrike" kern="1200" cap="none" spc="0" normalizeH="0" baseline="0" noProof="0" dirty="0">
              <a:ln>
                <a:noFill/>
              </a:ln>
              <a:solidFill>
                <a:sysClr val="windowText" lastClr="000000"/>
              </a:solidFill>
              <a:effectLst/>
              <a:uLnTx/>
              <a:uFillTx/>
              <a:latin typeface="Calibri"/>
              <a:ea typeface="宋体"/>
              <a:cs typeface="+mn-cs"/>
            </a:endParaRPr>
          </a:p>
        </p:txBody>
      </p:sp>
    </p:spTree>
    <p:extLst>
      <p:ext uri="{BB962C8B-B14F-4D97-AF65-F5344CB8AC3E}">
        <p14:creationId xmlns:p14="http://schemas.microsoft.com/office/powerpoint/2010/main" val="42265733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19</a:t>
            </a:fld>
            <a:endParaRPr lang="zh-CN" altLang="en-US"/>
          </a:p>
        </p:txBody>
      </p:sp>
      <p:cxnSp>
        <p:nvCxnSpPr>
          <p:cNvPr id="10" name="直接连接符 9"/>
          <p:cNvCxnSpPr/>
          <p:nvPr/>
        </p:nvCxnSpPr>
        <p:spPr>
          <a:xfrm>
            <a:off x="323528" y="1268760"/>
            <a:ext cx="856895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 name="标题 1"/>
          <p:cNvSpPr txBox="1">
            <a:spLocks/>
          </p:cNvSpPr>
          <p:nvPr/>
        </p:nvSpPr>
        <p:spPr bwMode="auto">
          <a:xfrm>
            <a:off x="444428" y="506760"/>
            <a:ext cx="58229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a:bodyPr>
          <a:lstStyle>
            <a:lvl1pPr algn="l" defTabSz="457200" rtl="0" eaLnBrk="1" fontAlgn="base" hangingPunct="1">
              <a:spcBef>
                <a:spcPct val="0"/>
              </a:spcBef>
              <a:spcAft>
                <a:spcPct val="0"/>
              </a:spcAft>
              <a:defRPr sz="3500" b="1" kern="1200">
                <a:solidFill>
                  <a:srgbClr val="003263"/>
                </a:solidFill>
                <a:latin typeface="Calibri"/>
                <a:ea typeface="Calibri" pitchFamily="34" charset="0"/>
                <a:cs typeface="Calibri"/>
              </a:defRPr>
            </a:lvl1pPr>
            <a:lvl2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2pPr>
            <a:lvl3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3pPr>
            <a:lvl4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4pPr>
            <a:lvl5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5pPr>
            <a:lvl6pPr marL="4572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6pPr>
            <a:lvl7pPr marL="9144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7pPr>
            <a:lvl8pPr marL="13716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8pPr>
            <a:lvl9pPr marL="18288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3500" b="1" i="0" u="none" strike="noStrike" kern="1200" cap="none" spc="0" normalizeH="0" baseline="0" noProof="0" dirty="0" smtClean="0">
                <a:ln>
                  <a:noFill/>
                </a:ln>
                <a:solidFill>
                  <a:srgbClr val="003263"/>
                </a:solidFill>
                <a:effectLst/>
                <a:uLnTx/>
                <a:uFillTx/>
                <a:latin typeface="Calibri"/>
              </a:rPr>
              <a:t>Test Generation Modes</a:t>
            </a:r>
            <a:endParaRPr kumimoji="0" lang="zh-CN" altLang="en-US" sz="3500" b="1" i="0" u="none" strike="noStrike" kern="1200" cap="none" spc="0" normalizeH="0" baseline="0" noProof="0" dirty="0">
              <a:ln>
                <a:noFill/>
              </a:ln>
              <a:solidFill>
                <a:srgbClr val="003263"/>
              </a:solidFill>
              <a:effectLst/>
              <a:uLnTx/>
              <a:uFillTx/>
              <a:latin typeface="Calibri"/>
            </a:endParaRPr>
          </a:p>
        </p:txBody>
      </p:sp>
      <p:sp>
        <p:nvSpPr>
          <p:cNvPr id="5" name="内容占位符 2"/>
          <p:cNvSpPr txBox="1">
            <a:spLocks/>
          </p:cNvSpPr>
          <p:nvPr/>
        </p:nvSpPr>
        <p:spPr>
          <a:xfrm>
            <a:off x="518864" y="1412776"/>
            <a:ext cx="8229600" cy="4680768"/>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0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5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base" latinLnBrk="0" hangingPunct="1">
              <a:lnSpc>
                <a:spcPct val="100000"/>
              </a:lnSpc>
              <a:spcBef>
                <a:spcPct val="20000"/>
              </a:spcBef>
              <a:spcAft>
                <a:spcPct val="0"/>
              </a:spcAft>
              <a:buClrTx/>
              <a:buSzTx/>
              <a:buFont typeface="Arial" charset="0"/>
              <a:buChar char="•"/>
              <a:tabLst/>
              <a:defRPr/>
            </a:pPr>
            <a:r>
              <a:rPr kumimoji="0" lang="en-US" altLang="zh-CN" sz="2800" b="0" i="0" u="none" strike="noStrike" kern="1200" cap="none" spc="0" normalizeH="0" baseline="0" noProof="0" dirty="0" smtClean="0">
                <a:ln>
                  <a:noFill/>
                </a:ln>
                <a:solidFill>
                  <a:sysClr val="windowText" lastClr="000000"/>
                </a:solidFill>
                <a:effectLst/>
                <a:uLnTx/>
                <a:uFillTx/>
                <a:latin typeface="Calibri"/>
                <a:ea typeface="宋体"/>
                <a:cs typeface="+mn-cs"/>
              </a:rPr>
              <a:t>Launch off Capture (LOC)</a:t>
            </a:r>
          </a:p>
          <a:p>
            <a:pPr marL="360000" marR="0" lvl="0" indent="-457200" algn="l" defTabSz="457200" rtl="0" eaLnBrk="1" fontAlgn="base" latinLnBrk="0" hangingPunct="1">
              <a:lnSpc>
                <a:spcPct val="100000"/>
              </a:lnSpc>
              <a:spcBef>
                <a:spcPct val="20000"/>
              </a:spcBef>
              <a:spcAft>
                <a:spcPct val="0"/>
              </a:spcAft>
              <a:buClrTx/>
              <a:buSzTx/>
              <a:buFont typeface="Arial" charset="0"/>
              <a:buNone/>
              <a:tabLst/>
              <a:defRPr/>
            </a:pPr>
            <a:r>
              <a:rPr kumimoji="0" lang="en-US" altLang="zh-CN" sz="2600" b="0" i="0" u="none" strike="noStrike" kern="1200" cap="none" spc="0" normalizeH="0" baseline="0" noProof="0" dirty="0" smtClean="0">
                <a:ln>
                  <a:noFill/>
                </a:ln>
                <a:solidFill>
                  <a:sysClr val="windowText" lastClr="000000"/>
                </a:solidFill>
                <a:effectLst/>
                <a:uLnTx/>
                <a:uFillTx/>
                <a:latin typeface="Calibri"/>
                <a:ea typeface="宋体"/>
                <a:cs typeface="+mn-cs"/>
              </a:rPr>
              <a:t>	Apply first vector V1 which is shifted through scan flip-flops (SFFs), and capture output </a:t>
            </a:r>
            <a:r>
              <a:rPr lang="en-US" altLang="zh-CN" sz="2600" dirty="0" smtClean="0">
                <a:solidFill>
                  <a:sysClr val="windowText" lastClr="000000"/>
                </a:solidFill>
                <a:latin typeface="Calibri"/>
                <a:ea typeface="宋体"/>
              </a:rPr>
              <a:t>in</a:t>
            </a:r>
            <a:r>
              <a:rPr kumimoji="0" lang="en-US" altLang="zh-CN" sz="2600" b="0" i="0" u="none" strike="noStrike" kern="1200" cap="none" spc="0" normalizeH="0" baseline="0" noProof="0" dirty="0" smtClean="0">
                <a:ln>
                  <a:noFill/>
                </a:ln>
                <a:solidFill>
                  <a:sysClr val="windowText" lastClr="000000"/>
                </a:solidFill>
                <a:effectLst/>
                <a:uLnTx/>
                <a:uFillTx/>
                <a:latin typeface="Calibri"/>
                <a:ea typeface="宋体"/>
                <a:cs typeface="+mn-cs"/>
              </a:rPr>
              <a:t> SFFs as the second scan input vector.</a:t>
            </a:r>
          </a:p>
          <a:p>
            <a:pPr marL="360000" marR="0" lvl="0" indent="-457200" algn="l" defTabSz="457200" rtl="0" eaLnBrk="1" fontAlgn="base" latinLnBrk="0" hangingPunct="1">
              <a:lnSpc>
                <a:spcPct val="100000"/>
              </a:lnSpc>
              <a:spcBef>
                <a:spcPct val="20000"/>
              </a:spcBef>
              <a:spcAft>
                <a:spcPts val="1000"/>
              </a:spcAft>
              <a:buClrTx/>
              <a:buSzTx/>
              <a:buFont typeface="Arial" charset="0"/>
              <a:buNone/>
              <a:tabLst/>
              <a:defRPr/>
            </a:pPr>
            <a:r>
              <a:rPr kumimoji="0" lang="en-US" altLang="zh-CN" sz="2600" b="0" i="0" u="none" strike="noStrike" kern="1200" cap="none" spc="0" normalizeH="0" baseline="0" noProof="0" dirty="0" smtClean="0">
                <a:ln>
                  <a:noFill/>
                </a:ln>
                <a:solidFill>
                  <a:sysClr val="windowText" lastClr="000000"/>
                </a:solidFill>
                <a:effectLst/>
                <a:uLnTx/>
                <a:uFillTx/>
                <a:latin typeface="Calibri"/>
                <a:ea typeface="宋体"/>
                <a:cs typeface="+mn-cs"/>
              </a:rPr>
              <a:t>	Our work utilizes LOC test generation mode.</a:t>
            </a:r>
          </a:p>
          <a:p>
            <a:pPr marL="342900" marR="0" lvl="0" indent="-342900" algn="l" defTabSz="457200" rtl="0" eaLnBrk="1" fontAlgn="base" latinLnBrk="0" hangingPunct="1">
              <a:lnSpc>
                <a:spcPct val="100000"/>
              </a:lnSpc>
              <a:spcBef>
                <a:spcPct val="20000"/>
              </a:spcBef>
              <a:spcAft>
                <a:spcPct val="0"/>
              </a:spcAft>
              <a:buClrTx/>
              <a:buSzTx/>
              <a:buFont typeface="Arial" charset="0"/>
              <a:buChar char="•"/>
              <a:tabLst/>
              <a:defRPr/>
            </a:pPr>
            <a:r>
              <a:rPr kumimoji="0" lang="en-US" altLang="zh-CN" sz="2800" b="0" i="0" u="none" strike="noStrike" kern="1200" cap="none" spc="0" normalizeH="0" baseline="0" noProof="0" dirty="0" smtClean="0">
                <a:ln>
                  <a:noFill/>
                </a:ln>
                <a:solidFill>
                  <a:sysClr val="windowText" lastClr="000000"/>
                </a:solidFill>
                <a:effectLst/>
                <a:uLnTx/>
                <a:uFillTx/>
                <a:latin typeface="Calibri"/>
                <a:ea typeface="宋体"/>
                <a:cs typeface="+mn-cs"/>
              </a:rPr>
              <a:t>Launch off Shift (LOS)</a:t>
            </a:r>
          </a:p>
          <a:p>
            <a:pPr marL="360000" marR="0" lvl="0" indent="-457200" algn="l" defTabSz="457200" rtl="0" eaLnBrk="1" fontAlgn="base" latinLnBrk="0" hangingPunct="1">
              <a:lnSpc>
                <a:spcPct val="100000"/>
              </a:lnSpc>
              <a:spcBef>
                <a:spcPct val="20000"/>
              </a:spcBef>
              <a:spcAft>
                <a:spcPct val="0"/>
              </a:spcAft>
              <a:buClrTx/>
              <a:buSzTx/>
              <a:buFont typeface="Arial" charset="0"/>
              <a:buNone/>
              <a:tabLst/>
              <a:defRPr/>
            </a:pPr>
            <a:r>
              <a:rPr kumimoji="0" lang="en-US" altLang="zh-CN" sz="2600" b="0" i="0" u="none" strike="noStrike" kern="1200" cap="none" spc="0" normalizeH="0" baseline="0" noProof="0" dirty="0" smtClean="0">
                <a:ln>
                  <a:noFill/>
                </a:ln>
                <a:solidFill>
                  <a:sysClr val="windowText" lastClr="000000"/>
                </a:solidFill>
                <a:effectLst/>
                <a:uLnTx/>
                <a:uFillTx/>
                <a:latin typeface="Calibri"/>
                <a:ea typeface="宋体"/>
                <a:cs typeface="+mn-cs"/>
              </a:rPr>
              <a:t>	Ignore the output V2, the second vector comes from V1 shifted one bit and adds one more single scan-in bit.</a:t>
            </a:r>
          </a:p>
          <a:p>
            <a:pPr marL="360000" marR="0" lvl="0" indent="-457200" algn="l" defTabSz="457200" rtl="0" eaLnBrk="1" fontAlgn="base" latinLnBrk="0" hangingPunct="1">
              <a:lnSpc>
                <a:spcPct val="100000"/>
              </a:lnSpc>
              <a:spcBef>
                <a:spcPct val="20000"/>
              </a:spcBef>
              <a:spcAft>
                <a:spcPct val="0"/>
              </a:spcAft>
              <a:buClrTx/>
              <a:buSzTx/>
              <a:buFont typeface="Arial" charset="0"/>
              <a:buNone/>
              <a:tabLst/>
              <a:defRPr/>
            </a:pPr>
            <a:r>
              <a:rPr kumimoji="0" lang="en-US" altLang="zh-CN" sz="2600" b="0" i="0" u="none" strike="noStrike" kern="1200" cap="none" spc="0" normalizeH="0" baseline="0" noProof="0" dirty="0" smtClean="0">
                <a:ln>
                  <a:noFill/>
                </a:ln>
                <a:solidFill>
                  <a:sysClr val="windowText" lastClr="000000"/>
                </a:solidFill>
                <a:effectLst/>
                <a:uLnTx/>
                <a:uFillTx/>
                <a:latin typeface="Calibri"/>
                <a:ea typeface="宋体"/>
                <a:cs typeface="+mn-cs"/>
              </a:rPr>
              <a:t>	LOS mode also can be developed in this diagnostic automatic test generation system. </a:t>
            </a:r>
            <a:endParaRPr kumimoji="0" lang="zh-CN" altLang="en-US" sz="2600" b="0" i="0" u="none" strike="noStrike" kern="1200" cap="none" spc="0" normalizeH="0" baseline="0" noProof="0" dirty="0">
              <a:ln>
                <a:noFill/>
              </a:ln>
              <a:solidFill>
                <a:sysClr val="windowText" lastClr="000000"/>
              </a:solidFill>
              <a:effectLst/>
              <a:uLnTx/>
              <a:uFillTx/>
              <a:latin typeface="Calibri"/>
              <a:ea typeface="宋体"/>
              <a:cs typeface="+mn-cs"/>
            </a:endParaRPr>
          </a:p>
        </p:txBody>
      </p:sp>
    </p:spTree>
    <p:extLst>
      <p:ext uri="{BB962C8B-B14F-4D97-AF65-F5344CB8AC3E}">
        <p14:creationId xmlns:p14="http://schemas.microsoft.com/office/powerpoint/2010/main" val="208090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2</a:t>
            </a:fld>
            <a:endParaRPr lang="zh-CN" altLang="en-US"/>
          </a:p>
        </p:txBody>
      </p:sp>
      <p:cxnSp>
        <p:nvCxnSpPr>
          <p:cNvPr id="10" name="直接连接符 9"/>
          <p:cNvCxnSpPr/>
          <p:nvPr/>
        </p:nvCxnSpPr>
        <p:spPr>
          <a:xfrm>
            <a:off x="323528" y="1268760"/>
            <a:ext cx="856895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标题 1"/>
          <p:cNvSpPr txBox="1">
            <a:spLocks/>
          </p:cNvSpPr>
          <p:nvPr/>
        </p:nvSpPr>
        <p:spPr>
          <a:xfrm>
            <a:off x="337414" y="506760"/>
            <a:ext cx="4958854"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3600" b="1" dirty="0" smtClean="0">
                <a:solidFill>
                  <a:srgbClr val="003263"/>
                </a:solidFill>
                <a:latin typeface="Calibri"/>
                <a:ea typeface="Calibri" pitchFamily="34" charset="0"/>
                <a:cs typeface="Calibri"/>
              </a:rPr>
              <a:t>Acknowledgment</a:t>
            </a:r>
            <a:endParaRPr lang="zh-CN" altLang="en-US" sz="3600" b="1" dirty="0">
              <a:solidFill>
                <a:srgbClr val="003263"/>
              </a:solidFill>
              <a:latin typeface="Calibri"/>
              <a:ea typeface="Calibri" pitchFamily="34" charset="0"/>
              <a:cs typeface="Calibri"/>
            </a:endParaRPr>
          </a:p>
        </p:txBody>
      </p:sp>
      <p:sp>
        <p:nvSpPr>
          <p:cNvPr id="12" name="内容占位符 2"/>
          <p:cNvSpPr txBox="1">
            <a:spLocks/>
          </p:cNvSpPr>
          <p:nvPr/>
        </p:nvSpPr>
        <p:spPr>
          <a:xfrm>
            <a:off x="337414" y="1331219"/>
            <a:ext cx="8229600" cy="468076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l" defTabSz="457200" fontAlgn="base">
              <a:spcAft>
                <a:spcPct val="0"/>
              </a:spcAft>
              <a:buFont typeface="Arial" charset="0"/>
              <a:buChar char="•"/>
              <a:defRPr/>
            </a:pPr>
            <a:endParaRPr lang="en-US" altLang="zh-CN" sz="3000" dirty="0">
              <a:solidFill>
                <a:schemeClr val="tx1"/>
              </a:solidFill>
            </a:endParaRPr>
          </a:p>
          <a:p>
            <a:pPr marL="342900" indent="-342900" algn="l" defTabSz="457200" fontAlgn="base">
              <a:spcAft>
                <a:spcPct val="0"/>
              </a:spcAft>
              <a:buFont typeface="Arial" charset="0"/>
              <a:buChar char="•"/>
              <a:defRPr/>
            </a:pPr>
            <a:r>
              <a:rPr lang="en-US" altLang="zh-CN" sz="3000" dirty="0">
                <a:solidFill>
                  <a:schemeClr val="tx1"/>
                </a:solidFill>
              </a:rPr>
              <a:t>Prof. </a:t>
            </a:r>
            <a:r>
              <a:rPr lang="en-US" altLang="zh-CN" sz="3000" dirty="0" err="1">
                <a:solidFill>
                  <a:schemeClr val="tx1"/>
                </a:solidFill>
              </a:rPr>
              <a:t>Vishwani</a:t>
            </a:r>
            <a:r>
              <a:rPr lang="en-US" altLang="zh-CN" sz="3000" dirty="0">
                <a:solidFill>
                  <a:schemeClr val="tx1"/>
                </a:solidFill>
              </a:rPr>
              <a:t> Agrawal for his </a:t>
            </a:r>
            <a:r>
              <a:rPr lang="en-US" altLang="zh-CN" sz="3000" dirty="0" smtClean="0">
                <a:solidFill>
                  <a:schemeClr val="tx1"/>
                </a:solidFill>
              </a:rPr>
              <a:t>continuous </a:t>
            </a:r>
            <a:r>
              <a:rPr lang="en-US" altLang="zh-CN" sz="3000" dirty="0">
                <a:solidFill>
                  <a:schemeClr val="tx1"/>
                </a:solidFill>
              </a:rPr>
              <a:t>guidance throughout my work, he is always encouraging and supportive</a:t>
            </a:r>
          </a:p>
          <a:p>
            <a:pPr marL="342900" indent="-342900" algn="l" defTabSz="457200" fontAlgn="base">
              <a:spcAft>
                <a:spcPct val="0"/>
              </a:spcAft>
              <a:buFont typeface="Arial" charset="0"/>
              <a:buChar char="•"/>
              <a:defRPr/>
            </a:pPr>
            <a:endParaRPr lang="en-US" altLang="zh-CN" sz="3000" dirty="0">
              <a:solidFill>
                <a:schemeClr val="tx1"/>
              </a:solidFill>
            </a:endParaRPr>
          </a:p>
          <a:p>
            <a:pPr marL="342900" indent="-342900" algn="l" defTabSz="457200" fontAlgn="base">
              <a:spcAft>
                <a:spcPct val="0"/>
              </a:spcAft>
              <a:buFont typeface="Arial" charset="0"/>
              <a:buChar char="•"/>
              <a:defRPr/>
            </a:pPr>
            <a:r>
              <a:rPr lang="en-US" altLang="zh-CN" sz="3000" dirty="0">
                <a:solidFill>
                  <a:schemeClr val="tx1"/>
                </a:solidFill>
              </a:rPr>
              <a:t>Prof. </a:t>
            </a:r>
            <a:r>
              <a:rPr lang="en-US" altLang="zh-CN" sz="3000" dirty="0" err="1">
                <a:solidFill>
                  <a:schemeClr val="tx1"/>
                </a:solidFill>
              </a:rPr>
              <a:t>Adit</a:t>
            </a:r>
            <a:r>
              <a:rPr lang="en-US" altLang="zh-CN" sz="3000" dirty="0">
                <a:solidFill>
                  <a:schemeClr val="tx1"/>
                </a:solidFill>
              </a:rPr>
              <a:t> Singh and Prof. </a:t>
            </a:r>
            <a:r>
              <a:rPr lang="en-US" altLang="zh-CN" sz="3000" dirty="0" smtClean="0">
                <a:solidFill>
                  <a:schemeClr val="tx1"/>
                </a:solidFill>
              </a:rPr>
              <a:t>Victor Nelson </a:t>
            </a:r>
            <a:r>
              <a:rPr lang="en-US" altLang="zh-CN" sz="3000" dirty="0">
                <a:solidFill>
                  <a:schemeClr val="tx1"/>
                </a:solidFill>
              </a:rPr>
              <a:t>for being my committee members, for their courses, and their patient guidance </a:t>
            </a:r>
          </a:p>
          <a:p>
            <a:pPr marL="342900" indent="-342900" algn="l" defTabSz="457200" fontAlgn="base">
              <a:spcAft>
                <a:spcPct val="0"/>
              </a:spcAft>
              <a:buFont typeface="Arial" charset="0"/>
              <a:buChar char="•"/>
            </a:pPr>
            <a:endParaRPr lang="zh-CN" altLang="en-US" sz="3000" dirty="0">
              <a:solidFill>
                <a:schemeClr val="tx1"/>
              </a:solidFill>
            </a:endParaRPr>
          </a:p>
        </p:txBody>
      </p:sp>
    </p:spTree>
    <p:extLst>
      <p:ext uri="{BB962C8B-B14F-4D97-AF65-F5344CB8AC3E}">
        <p14:creationId xmlns:p14="http://schemas.microsoft.com/office/powerpoint/2010/main" val="14772826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20</a:t>
            </a:fld>
            <a:endParaRPr lang="zh-CN" altLang="en-US"/>
          </a:p>
        </p:txBody>
      </p:sp>
      <p:cxnSp>
        <p:nvCxnSpPr>
          <p:cNvPr id="10" name="直接连接符 9"/>
          <p:cNvCxnSpPr/>
          <p:nvPr/>
        </p:nvCxnSpPr>
        <p:spPr>
          <a:xfrm>
            <a:off x="323528" y="1268760"/>
            <a:ext cx="856895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 name="标题 1"/>
          <p:cNvSpPr txBox="1">
            <a:spLocks/>
          </p:cNvSpPr>
          <p:nvPr/>
        </p:nvSpPr>
        <p:spPr bwMode="auto">
          <a:xfrm>
            <a:off x="107504" y="506760"/>
            <a:ext cx="8928992"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Autofit/>
          </a:bodyPr>
          <a:lstStyle>
            <a:lvl1pPr algn="l" defTabSz="457200" rtl="0" eaLnBrk="1" fontAlgn="base" hangingPunct="1">
              <a:spcBef>
                <a:spcPct val="0"/>
              </a:spcBef>
              <a:spcAft>
                <a:spcPct val="0"/>
              </a:spcAft>
              <a:defRPr sz="3500" b="1" kern="1200">
                <a:solidFill>
                  <a:srgbClr val="003263"/>
                </a:solidFill>
                <a:latin typeface="Calibri"/>
                <a:ea typeface="Calibri" pitchFamily="34" charset="0"/>
                <a:cs typeface="Calibri"/>
              </a:defRPr>
            </a:lvl1pPr>
            <a:lvl2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2pPr>
            <a:lvl3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3pPr>
            <a:lvl4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4pPr>
            <a:lvl5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5pPr>
            <a:lvl6pPr marL="4572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6pPr>
            <a:lvl7pPr marL="9144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7pPr>
            <a:lvl8pPr marL="13716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8pPr>
            <a:lvl9pPr marL="18288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3200" b="1" i="0" u="none" strike="noStrike" kern="1200" cap="none" spc="0" normalizeH="0" baseline="0" noProof="0" dirty="0" smtClean="0">
                <a:ln>
                  <a:noFill/>
                </a:ln>
                <a:solidFill>
                  <a:srgbClr val="003263"/>
                </a:solidFill>
                <a:effectLst/>
                <a:uLnTx/>
                <a:uFillTx/>
                <a:latin typeface="Calibri"/>
              </a:rPr>
              <a:t>A New Two-Timeframe Model for Combinational ATPG</a:t>
            </a:r>
            <a:endParaRPr kumimoji="0" lang="zh-CN" altLang="en-US" sz="3200" b="1" i="0" u="none" strike="noStrike" kern="1200" cap="none" spc="0" normalizeH="0" baseline="0" noProof="0" dirty="0">
              <a:ln>
                <a:noFill/>
              </a:ln>
              <a:solidFill>
                <a:srgbClr val="003263"/>
              </a:solidFill>
              <a:effectLst/>
              <a:uLnTx/>
              <a:uFillTx/>
              <a:latin typeface="Calibri"/>
            </a:endParaRPr>
          </a:p>
        </p:txBody>
      </p:sp>
      <p:sp>
        <p:nvSpPr>
          <p:cNvPr id="5" name="内容占位符 2"/>
          <p:cNvSpPr txBox="1">
            <a:spLocks/>
          </p:cNvSpPr>
          <p:nvPr/>
        </p:nvSpPr>
        <p:spPr>
          <a:xfrm>
            <a:off x="673214" y="5078760"/>
            <a:ext cx="7543800" cy="1295400"/>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0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5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kumimoji="0" lang="en-US" altLang="zh-CN" sz="2400" b="0" i="0" u="none" strike="noStrike" kern="1200" cap="none" spc="0" normalizeH="0" baseline="0" noProof="0" dirty="0" smtClean="0">
                <a:ln>
                  <a:noFill/>
                </a:ln>
                <a:solidFill>
                  <a:sysClr val="windowText" lastClr="000000"/>
                </a:solidFill>
                <a:effectLst/>
                <a:uLnTx/>
                <a:uFillTx/>
                <a:latin typeface="Calibri"/>
                <a:ea typeface="宋体"/>
                <a:cs typeface="+mn-cs"/>
              </a:rPr>
              <a:t>Two-timeframe expansion ATPG model of transition delay fault for exclusive test under LOC test mode</a:t>
            </a:r>
            <a:endParaRPr kumimoji="0" lang="zh-CN" altLang="zh-CN" sz="2400" b="0" i="0" u="none" strike="noStrike" kern="1200" cap="none" spc="0" normalizeH="0" baseline="0" noProof="0" dirty="0" smtClean="0">
              <a:ln>
                <a:noFill/>
              </a:ln>
              <a:solidFill>
                <a:sysClr val="windowText" lastClr="000000"/>
              </a:solidFill>
              <a:effectLst/>
              <a:uLnTx/>
              <a:uFillTx/>
              <a:latin typeface="Calibri"/>
              <a:ea typeface="宋体"/>
              <a:cs typeface="+mn-cs"/>
            </a:endParaRPr>
          </a:p>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endParaRPr kumimoji="0" lang="zh-CN" altLang="en-US" sz="2400" b="0" i="0" u="none" strike="noStrike" kern="1200" cap="none" spc="0" normalizeH="0" baseline="0" noProof="0" dirty="0">
              <a:ln>
                <a:noFill/>
              </a:ln>
              <a:solidFill>
                <a:sysClr val="windowText" lastClr="000000"/>
              </a:solidFill>
              <a:effectLst/>
              <a:uLnTx/>
              <a:uFillTx/>
              <a:latin typeface="Calibri"/>
              <a:ea typeface="宋体"/>
              <a:cs typeface="+mn-cs"/>
            </a:endParaRPr>
          </a:p>
        </p:txBody>
      </p:sp>
      <p:pic>
        <p:nvPicPr>
          <p:cNvPr id="6" name="图片 5" descr="E:\Thesis\thesis\tu\4.3a.png"/>
          <p:cNvPicPr/>
          <p:nvPr/>
        </p:nvPicPr>
        <p:blipFill>
          <a:blip r:embed="rId3">
            <a:extLst>
              <a:ext uri="{28A0092B-C50C-407E-A947-70E740481C1C}">
                <a14:useLocalDpi xmlns:a14="http://schemas.microsoft.com/office/drawing/2010/main" val="0"/>
              </a:ext>
            </a:extLst>
          </a:blip>
          <a:srcRect/>
          <a:stretch>
            <a:fillRect/>
          </a:stretch>
        </p:blipFill>
        <p:spPr bwMode="auto">
          <a:xfrm>
            <a:off x="216014" y="1592560"/>
            <a:ext cx="8675914" cy="3276600"/>
          </a:xfrm>
          <a:prstGeom prst="rect">
            <a:avLst/>
          </a:prstGeom>
          <a:noFill/>
          <a:ln>
            <a:noFill/>
          </a:ln>
        </p:spPr>
      </p:pic>
    </p:spTree>
    <p:extLst>
      <p:ext uri="{BB962C8B-B14F-4D97-AF65-F5344CB8AC3E}">
        <p14:creationId xmlns:p14="http://schemas.microsoft.com/office/powerpoint/2010/main" val="1794371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21</a:t>
            </a:fld>
            <a:endParaRPr lang="zh-CN" altLang="en-US"/>
          </a:p>
        </p:txBody>
      </p:sp>
      <p:cxnSp>
        <p:nvCxnSpPr>
          <p:cNvPr id="10" name="直接连接符 9"/>
          <p:cNvCxnSpPr/>
          <p:nvPr/>
        </p:nvCxnSpPr>
        <p:spPr>
          <a:xfrm>
            <a:off x="323528" y="1268760"/>
            <a:ext cx="856895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 name="标题 1"/>
          <p:cNvSpPr txBox="1">
            <a:spLocks/>
          </p:cNvSpPr>
          <p:nvPr/>
        </p:nvSpPr>
        <p:spPr bwMode="auto">
          <a:xfrm>
            <a:off x="323528" y="526354"/>
            <a:ext cx="58229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a:bodyPr>
          <a:lstStyle>
            <a:lvl1pPr algn="l" defTabSz="457200" rtl="0" eaLnBrk="1" fontAlgn="base" hangingPunct="1">
              <a:spcBef>
                <a:spcPct val="0"/>
              </a:spcBef>
              <a:spcAft>
                <a:spcPct val="0"/>
              </a:spcAft>
              <a:defRPr sz="3500" b="1" kern="1200">
                <a:solidFill>
                  <a:srgbClr val="003263"/>
                </a:solidFill>
                <a:latin typeface="Calibri"/>
                <a:ea typeface="Calibri" pitchFamily="34" charset="0"/>
                <a:cs typeface="Calibri"/>
              </a:defRPr>
            </a:lvl1pPr>
            <a:lvl2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2pPr>
            <a:lvl3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3pPr>
            <a:lvl4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4pPr>
            <a:lvl5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5pPr>
            <a:lvl6pPr marL="4572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6pPr>
            <a:lvl7pPr marL="9144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7pPr>
            <a:lvl8pPr marL="13716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8pPr>
            <a:lvl9pPr marL="18288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3600" b="1" i="0" u="none" strike="noStrike" kern="1200" cap="none" spc="0" normalizeH="0" baseline="0" noProof="0" dirty="0" smtClean="0">
                <a:ln>
                  <a:noFill/>
                </a:ln>
                <a:solidFill>
                  <a:srgbClr val="003263"/>
                </a:solidFill>
                <a:effectLst/>
                <a:uLnTx/>
                <a:uFillTx/>
                <a:latin typeface="Calibri"/>
              </a:rPr>
              <a:t>A Simplified Model</a:t>
            </a:r>
            <a:endParaRPr kumimoji="0" lang="zh-CN" altLang="en-US" sz="3600" b="1" i="0" u="none" strike="noStrike" kern="1200" cap="none" spc="0" normalizeH="0" baseline="0" noProof="0" dirty="0">
              <a:ln>
                <a:noFill/>
              </a:ln>
              <a:solidFill>
                <a:srgbClr val="003263"/>
              </a:solidFill>
              <a:effectLst/>
              <a:uLnTx/>
              <a:uFillTx/>
              <a:latin typeface="Calibri"/>
            </a:endParaRPr>
          </a:p>
        </p:txBody>
      </p:sp>
      <p:pic>
        <p:nvPicPr>
          <p:cNvPr id="5" name="内容占位符 3" descr="E:\Thesis\thesis\tu\4.3b.png"/>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631682" y="2562200"/>
            <a:ext cx="7459216" cy="2811016"/>
          </a:xfrm>
          <a:prstGeom prst="rect">
            <a:avLst/>
          </a:prstGeom>
          <a:noFill/>
          <a:ln>
            <a:noFill/>
          </a:ln>
        </p:spPr>
      </p:pic>
      <p:sp>
        <p:nvSpPr>
          <p:cNvPr id="6" name="内容占位符 2"/>
          <p:cNvSpPr txBox="1">
            <a:spLocks/>
          </p:cNvSpPr>
          <p:nvPr/>
        </p:nvSpPr>
        <p:spPr>
          <a:xfrm>
            <a:off x="249756" y="1268760"/>
            <a:ext cx="8223069" cy="1010194"/>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0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5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kumimoji="0" lang="en-US" altLang="zh-CN" sz="2400" b="0" i="0" u="none" strike="noStrike" kern="1200" cap="none" spc="0" normalizeH="0" baseline="0" noProof="0" dirty="0" smtClean="0">
                <a:ln>
                  <a:noFill/>
                </a:ln>
                <a:solidFill>
                  <a:prstClr val="black"/>
                </a:solidFill>
                <a:effectLst/>
                <a:uLnTx/>
                <a:uFillTx/>
                <a:latin typeface="Calibri"/>
                <a:ea typeface="宋体"/>
                <a:cs typeface="+mn-cs"/>
              </a:rPr>
              <a:t>As </a:t>
            </a:r>
            <a:r>
              <a:rPr kumimoji="0" lang="en-US" altLang="zh-CN" sz="2400" b="0" i="0" u="none" strike="noStrike" kern="1200" cap="none" spc="0" normalizeH="0" baseline="0" noProof="0" dirty="0">
                <a:ln>
                  <a:noFill/>
                </a:ln>
                <a:solidFill>
                  <a:prstClr val="black"/>
                </a:solidFill>
                <a:effectLst/>
                <a:uLnTx/>
                <a:uFillTx/>
                <a:latin typeface="Calibri"/>
                <a:ea typeface="宋体"/>
                <a:cs typeface="+mn-cs"/>
              </a:rPr>
              <a:t>test </a:t>
            </a:r>
            <a:r>
              <a:rPr kumimoji="0" lang="en-US" altLang="zh-CN" sz="2400" b="0" i="0" u="none" strike="noStrike" kern="1200" cap="none" spc="0" normalizeH="0" baseline="0" noProof="0" dirty="0" smtClean="0">
                <a:ln>
                  <a:noFill/>
                </a:ln>
                <a:solidFill>
                  <a:prstClr val="black"/>
                </a:solidFill>
                <a:effectLst/>
                <a:uLnTx/>
                <a:uFillTx/>
                <a:latin typeface="Calibri"/>
                <a:ea typeface="宋体"/>
                <a:cs typeface="+mn-cs"/>
              </a:rPr>
              <a:t>vector pair</a:t>
            </a:r>
            <a:r>
              <a:rPr kumimoji="0" lang="en-US" altLang="zh-CN" sz="2400" b="0" i="0" u="none" strike="noStrike" kern="1200" cap="none" spc="0" normalizeH="0" noProof="0" dirty="0" smtClean="0">
                <a:ln>
                  <a:noFill/>
                </a:ln>
                <a:solidFill>
                  <a:prstClr val="black"/>
                </a:solidFill>
                <a:effectLst/>
                <a:uLnTx/>
                <a:uFillTx/>
                <a:latin typeface="Calibri"/>
                <a:ea typeface="宋体"/>
                <a:cs typeface="+mn-cs"/>
              </a:rPr>
              <a:t> under</a:t>
            </a:r>
            <a:r>
              <a:rPr lang="en-US" altLang="zh-CN" sz="2400" dirty="0" smtClean="0">
                <a:solidFill>
                  <a:prstClr val="black"/>
                </a:solidFill>
                <a:latin typeface="Calibri"/>
                <a:ea typeface="宋体"/>
              </a:rPr>
              <a:t> LOC</a:t>
            </a:r>
            <a:r>
              <a:rPr kumimoji="0" lang="en-US" altLang="zh-CN" sz="2400" b="0" i="0" u="none" strike="noStrike" kern="1200" cap="none" spc="0" normalizeH="0" baseline="0" noProof="0" dirty="0" smtClean="0">
                <a:ln>
                  <a:noFill/>
                </a:ln>
                <a:solidFill>
                  <a:prstClr val="black"/>
                </a:solidFill>
                <a:effectLst/>
                <a:uLnTx/>
                <a:uFillTx/>
                <a:latin typeface="Calibri"/>
                <a:ea typeface="宋体"/>
                <a:cs typeface="+mn-cs"/>
              </a:rPr>
              <a:t> </a:t>
            </a:r>
            <a:r>
              <a:rPr kumimoji="0" lang="en-US" altLang="zh-CN" sz="2400" b="0" i="0" u="none" strike="noStrike" kern="1200" cap="none" spc="0" normalizeH="0" baseline="0" noProof="0" dirty="0">
                <a:ln>
                  <a:noFill/>
                </a:ln>
                <a:solidFill>
                  <a:prstClr val="black"/>
                </a:solidFill>
                <a:effectLst/>
                <a:uLnTx/>
                <a:uFillTx/>
                <a:latin typeface="Calibri"/>
                <a:ea typeface="宋体"/>
                <a:cs typeface="+mn-cs"/>
              </a:rPr>
              <a:t>transition delay </a:t>
            </a:r>
            <a:r>
              <a:rPr kumimoji="0" lang="en-US" altLang="zh-CN" sz="2400" b="0" i="0" u="none" strike="noStrike" kern="1200" cap="none" spc="0" normalizeH="0" baseline="0" noProof="0" dirty="0" smtClean="0">
                <a:ln>
                  <a:noFill/>
                </a:ln>
                <a:solidFill>
                  <a:prstClr val="black"/>
                </a:solidFill>
                <a:effectLst/>
                <a:uLnTx/>
                <a:uFillTx/>
                <a:latin typeface="Calibri"/>
                <a:ea typeface="宋体"/>
                <a:cs typeface="+mn-cs"/>
              </a:rPr>
              <a:t>test. </a:t>
            </a:r>
            <a:r>
              <a:rPr lang="en-US" altLang="zh-CN" sz="2400" dirty="0">
                <a:solidFill>
                  <a:prstClr val="black"/>
                </a:solidFill>
                <a:latin typeface="Calibri"/>
                <a:ea typeface="宋体"/>
              </a:rPr>
              <a:t>T</a:t>
            </a:r>
            <a:r>
              <a:rPr kumimoji="0" lang="en-US" altLang="zh-CN" sz="2400" b="0" i="0" u="none" strike="noStrike" kern="1200" cap="none" spc="0" normalizeH="0" baseline="0" noProof="0" dirty="0" smtClean="0">
                <a:ln>
                  <a:noFill/>
                </a:ln>
                <a:solidFill>
                  <a:prstClr val="black"/>
                </a:solidFill>
                <a:effectLst/>
                <a:uLnTx/>
                <a:uFillTx/>
                <a:latin typeface="Calibri"/>
                <a:ea typeface="宋体"/>
                <a:cs typeface="+mn-cs"/>
              </a:rPr>
              <a:t>he </a:t>
            </a:r>
            <a:r>
              <a:rPr kumimoji="0" lang="en-US" altLang="zh-CN" sz="2400" b="0" i="0" u="none" strike="noStrike" kern="1200" cap="none" spc="0" normalizeH="0" baseline="0" noProof="0" dirty="0">
                <a:ln>
                  <a:noFill/>
                </a:ln>
                <a:solidFill>
                  <a:prstClr val="black"/>
                </a:solidFill>
                <a:effectLst/>
                <a:uLnTx/>
                <a:uFillTx/>
                <a:latin typeface="Calibri"/>
                <a:ea typeface="宋体"/>
                <a:cs typeface="+mn-cs"/>
              </a:rPr>
              <a:t>first </a:t>
            </a:r>
            <a:r>
              <a:rPr kumimoji="0" lang="en-US" altLang="zh-CN" sz="2400" b="0" i="0" u="none" strike="noStrike" kern="1200" cap="none" spc="0" normalizeH="0" baseline="0" noProof="0" dirty="0" smtClean="0">
                <a:ln>
                  <a:noFill/>
                </a:ln>
                <a:solidFill>
                  <a:prstClr val="black"/>
                </a:solidFill>
                <a:effectLst/>
                <a:uLnTx/>
                <a:uFillTx/>
                <a:latin typeface="Calibri"/>
                <a:ea typeface="宋体"/>
                <a:cs typeface="+mn-cs"/>
              </a:rPr>
              <a:t>vector only initializes </a:t>
            </a:r>
            <a:r>
              <a:rPr kumimoji="0" lang="en-US" altLang="zh-CN" sz="2400" b="0" i="0" u="none" strike="noStrike" kern="1200" cap="none" spc="0" normalizeH="0" baseline="0" noProof="0" dirty="0">
                <a:ln>
                  <a:noFill/>
                </a:ln>
                <a:solidFill>
                  <a:prstClr val="black"/>
                </a:solidFill>
                <a:effectLst/>
                <a:uLnTx/>
                <a:uFillTx/>
                <a:latin typeface="Calibri"/>
                <a:ea typeface="宋体"/>
                <a:cs typeface="+mn-cs"/>
              </a:rPr>
              <a:t>the circuit and will not have any effect on the logic, so the model can be </a:t>
            </a:r>
            <a:r>
              <a:rPr kumimoji="0" lang="en-US" altLang="zh-CN" sz="2400" b="0" i="0" u="none" strike="noStrike" kern="1200" cap="none" spc="0" normalizeH="0" baseline="0" noProof="0" dirty="0" smtClean="0">
                <a:ln>
                  <a:noFill/>
                </a:ln>
                <a:solidFill>
                  <a:prstClr val="black"/>
                </a:solidFill>
                <a:effectLst/>
                <a:uLnTx/>
                <a:uFillTx/>
                <a:latin typeface="Calibri"/>
                <a:ea typeface="宋体"/>
                <a:cs typeface="+mn-cs"/>
              </a:rPr>
              <a:t>simplified as </a:t>
            </a:r>
            <a:r>
              <a:rPr lang="en-US" altLang="zh-CN" sz="2400" dirty="0" smtClean="0">
                <a:solidFill>
                  <a:prstClr val="black"/>
                </a:solidFill>
                <a:latin typeface="Calibri"/>
                <a:ea typeface="宋体"/>
              </a:rPr>
              <a:t>shown</a:t>
            </a:r>
            <a:r>
              <a:rPr kumimoji="0" lang="en-US" altLang="zh-CN" sz="2400" b="0" i="0" u="none" strike="noStrike" kern="1200" cap="none" spc="0" normalizeH="0" baseline="0" noProof="0" dirty="0" smtClean="0">
                <a:ln>
                  <a:noFill/>
                </a:ln>
                <a:solidFill>
                  <a:prstClr val="black"/>
                </a:solidFill>
                <a:effectLst/>
                <a:uLnTx/>
                <a:uFillTx/>
                <a:latin typeface="Calibri"/>
                <a:ea typeface="宋体"/>
                <a:cs typeface="+mn-cs"/>
              </a:rPr>
              <a:t>.</a:t>
            </a:r>
          </a:p>
        </p:txBody>
      </p:sp>
      <p:sp>
        <p:nvSpPr>
          <p:cNvPr id="7" name="TextBox 6"/>
          <p:cNvSpPr txBox="1"/>
          <p:nvPr/>
        </p:nvSpPr>
        <p:spPr>
          <a:xfrm>
            <a:off x="107504" y="5517232"/>
            <a:ext cx="9080864" cy="76944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200" b="0" i="0" u="none" strike="noStrike" kern="0" cap="none" spc="0" normalizeH="0" baseline="0" noProof="0" dirty="0">
                <a:ln>
                  <a:noFill/>
                </a:ln>
                <a:solidFill>
                  <a:prstClr val="black"/>
                </a:solidFill>
                <a:effectLst/>
                <a:uLnTx/>
                <a:uFillTx/>
              </a:rPr>
              <a:t>*LOS mode </a:t>
            </a:r>
            <a:r>
              <a:rPr kumimoji="0" lang="en-US" altLang="zh-CN" sz="2200" b="0" i="0" u="none" strike="noStrike" kern="0" cap="none" spc="0" normalizeH="0" baseline="0" noProof="0" dirty="0" smtClean="0">
                <a:ln>
                  <a:noFill/>
                </a:ln>
                <a:solidFill>
                  <a:prstClr val="black"/>
                </a:solidFill>
                <a:effectLst/>
                <a:uLnTx/>
                <a:uFillTx/>
              </a:rPr>
              <a:t>can </a:t>
            </a:r>
            <a:r>
              <a:rPr kumimoji="0" lang="en-US" altLang="zh-CN" sz="2200" b="0" i="0" u="none" strike="noStrike" kern="0" cap="none" spc="0" normalizeH="0" baseline="0" noProof="0" dirty="0">
                <a:ln>
                  <a:noFill/>
                </a:ln>
                <a:solidFill>
                  <a:prstClr val="black"/>
                </a:solidFill>
                <a:effectLst/>
                <a:uLnTx/>
                <a:uFillTx/>
              </a:rPr>
              <a:t>be </a:t>
            </a:r>
            <a:r>
              <a:rPr kumimoji="0" lang="en-US" altLang="zh-CN" sz="2200" b="0" i="0" u="none" strike="noStrike" kern="0" cap="none" spc="0" normalizeH="0" baseline="0" noProof="0" dirty="0" smtClean="0">
                <a:ln>
                  <a:noFill/>
                </a:ln>
                <a:solidFill>
                  <a:prstClr val="black"/>
                </a:solidFill>
                <a:effectLst/>
                <a:uLnTx/>
                <a:uFillTx/>
              </a:rPr>
              <a:t>also developed </a:t>
            </a:r>
            <a:r>
              <a:rPr kumimoji="0" lang="en-US" altLang="zh-CN" sz="2200" b="0" i="0" u="none" strike="noStrike" kern="0" cap="none" spc="0" normalizeH="0" baseline="0" noProof="0" dirty="0">
                <a:ln>
                  <a:noFill/>
                </a:ln>
                <a:solidFill>
                  <a:prstClr val="black"/>
                </a:solidFill>
                <a:effectLst/>
                <a:uLnTx/>
                <a:uFillTx/>
              </a:rPr>
              <a:t>to construct </a:t>
            </a:r>
            <a:r>
              <a:rPr kumimoji="0" lang="en-US" altLang="zh-CN" sz="2200" b="0" i="0" u="none" strike="noStrike" kern="0" cap="none" spc="0" normalizeH="0" baseline="0" noProof="0" dirty="0" smtClean="0">
                <a:ln>
                  <a:noFill/>
                </a:ln>
                <a:solidFill>
                  <a:prstClr val="black"/>
                </a:solidFill>
                <a:effectLst/>
                <a:uLnTx/>
                <a:uFillTx/>
              </a:rPr>
              <a:t>two-timeframe </a:t>
            </a:r>
            <a:r>
              <a:rPr kumimoji="0" lang="en-US" altLang="zh-CN" sz="2200" b="0" i="0" u="none" strike="noStrike" kern="0" cap="none" spc="0" normalizeH="0" baseline="0" noProof="0" dirty="0">
                <a:ln>
                  <a:noFill/>
                </a:ln>
                <a:solidFill>
                  <a:prstClr val="black"/>
                </a:solidFill>
                <a:effectLst/>
                <a:uLnTx/>
                <a:uFillTx/>
              </a:rPr>
              <a:t>ATPG model</a:t>
            </a:r>
            <a:endParaRPr kumimoji="0" lang="zh-CN" altLang="en-US" sz="220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200" b="0" i="0" u="none" strike="noStrike" kern="0" cap="none" spc="0" normalizeH="0" baseline="0" noProof="0" dirty="0">
              <a:ln>
                <a:noFill/>
              </a:ln>
              <a:solidFill>
                <a:prstClr val="black"/>
              </a:solidFill>
              <a:effectLst/>
              <a:uLnTx/>
              <a:uFillTx/>
            </a:endParaRPr>
          </a:p>
        </p:txBody>
      </p:sp>
      <p:sp>
        <p:nvSpPr>
          <p:cNvPr id="9" name="TextBox 8"/>
          <p:cNvSpPr txBox="1"/>
          <p:nvPr/>
        </p:nvSpPr>
        <p:spPr>
          <a:xfrm>
            <a:off x="153429" y="5896435"/>
            <a:ext cx="8739051" cy="61555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700" b="0" i="0" u="none" strike="noStrike" kern="0" cap="none" spc="0" normalizeH="0" baseline="0" noProof="0" dirty="0" smtClean="0">
                <a:ln>
                  <a:noFill/>
                </a:ln>
                <a:solidFill>
                  <a:prstClr val="black"/>
                </a:solidFill>
                <a:effectLst/>
                <a:uLnTx/>
                <a:uFillTx/>
              </a:rPr>
              <a:t>*Yu Zhang, </a:t>
            </a:r>
            <a:r>
              <a:rPr kumimoji="0" lang="en-US" altLang="zh-CN" sz="1700" b="0" i="0" u="none" strike="noStrike" kern="0" cap="none" spc="0" normalizeH="0" baseline="0" noProof="0" dirty="0">
                <a:ln>
                  <a:noFill/>
                </a:ln>
                <a:solidFill>
                  <a:prstClr val="black"/>
                </a:solidFill>
                <a:effectLst/>
                <a:uLnTx/>
                <a:uFillTx/>
              </a:rPr>
              <a:t>Bei Zhang, and Vishwani D. Agrawal. “Diagnostic Test Generation for Transition Delay Faults Using Stuck-At Fault Detection Tools.” </a:t>
            </a:r>
            <a:r>
              <a:rPr kumimoji="0" lang="en-US" altLang="zh-CN" sz="1700" b="0" i="1" u="none" strike="noStrike" kern="0" cap="none" spc="0" normalizeH="0" baseline="0" noProof="0" dirty="0">
                <a:ln>
                  <a:noFill/>
                </a:ln>
                <a:solidFill>
                  <a:prstClr val="black"/>
                </a:solidFill>
                <a:effectLst/>
                <a:uLnTx/>
                <a:uFillTx/>
              </a:rPr>
              <a:t>J. Electron. Test.</a:t>
            </a:r>
            <a:r>
              <a:rPr kumimoji="0" lang="en-US" altLang="zh-CN" sz="1700" b="0" i="0" u="none" strike="noStrike" kern="0" cap="none" spc="0" normalizeH="0" baseline="0" noProof="0" dirty="0">
                <a:ln>
                  <a:noFill/>
                </a:ln>
                <a:solidFill>
                  <a:prstClr val="black"/>
                </a:solidFill>
                <a:effectLst/>
                <a:uLnTx/>
                <a:uFillTx/>
              </a:rPr>
              <a:t> 30, no. 6 (December 2014): 763–80.</a:t>
            </a:r>
            <a:endParaRPr kumimoji="0" lang="zh-CN" altLang="en-US" sz="17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42265733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22</a:t>
            </a:fld>
            <a:endParaRPr lang="zh-CN" altLang="en-US"/>
          </a:p>
        </p:txBody>
      </p:sp>
      <p:cxnSp>
        <p:nvCxnSpPr>
          <p:cNvPr id="10" name="直接连接符 9"/>
          <p:cNvCxnSpPr/>
          <p:nvPr/>
        </p:nvCxnSpPr>
        <p:spPr>
          <a:xfrm>
            <a:off x="323528" y="1268760"/>
            <a:ext cx="856895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 name="标题 1"/>
          <p:cNvSpPr txBox="1">
            <a:spLocks/>
          </p:cNvSpPr>
          <p:nvPr/>
        </p:nvSpPr>
        <p:spPr bwMode="auto">
          <a:xfrm>
            <a:off x="321100" y="506760"/>
            <a:ext cx="747002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a:bodyPr>
          <a:lstStyle>
            <a:lvl1pPr algn="l" defTabSz="457200" rtl="0" eaLnBrk="1" fontAlgn="base" hangingPunct="1">
              <a:spcBef>
                <a:spcPct val="0"/>
              </a:spcBef>
              <a:spcAft>
                <a:spcPct val="0"/>
              </a:spcAft>
              <a:defRPr sz="3500" b="1" kern="1200">
                <a:solidFill>
                  <a:srgbClr val="003263"/>
                </a:solidFill>
                <a:latin typeface="Calibri"/>
                <a:ea typeface="Calibri" pitchFamily="34" charset="0"/>
                <a:cs typeface="Calibri"/>
              </a:defRPr>
            </a:lvl1pPr>
            <a:lvl2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2pPr>
            <a:lvl3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3pPr>
            <a:lvl4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4pPr>
            <a:lvl5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5pPr>
            <a:lvl6pPr marL="4572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6pPr>
            <a:lvl7pPr marL="9144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7pPr>
            <a:lvl8pPr marL="13716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8pPr>
            <a:lvl9pPr marL="18288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3600" b="1" i="0" u="none" strike="noStrike" kern="1200" cap="none" spc="0" normalizeH="0" baseline="0" noProof="0" dirty="0" smtClean="0">
                <a:ln>
                  <a:noFill/>
                </a:ln>
                <a:solidFill>
                  <a:srgbClr val="003263"/>
                </a:solidFill>
                <a:effectLst/>
                <a:uLnTx/>
                <a:uFillTx/>
                <a:latin typeface="Calibri"/>
              </a:rPr>
              <a:t>Exclusive Test Generation Example</a:t>
            </a:r>
            <a:endParaRPr kumimoji="0" lang="zh-CN" altLang="en-US" sz="3600" b="1" i="0" u="none" strike="noStrike" kern="1200" cap="none" spc="0" normalizeH="0" baseline="0" noProof="0" dirty="0">
              <a:ln>
                <a:noFill/>
              </a:ln>
              <a:solidFill>
                <a:srgbClr val="003263"/>
              </a:solidFill>
              <a:effectLst/>
              <a:uLnTx/>
              <a:uFillTx/>
              <a:latin typeface="Calibri"/>
            </a:endParaRPr>
          </a:p>
        </p:txBody>
      </p:sp>
      <p:sp>
        <p:nvSpPr>
          <p:cNvPr id="6" name="TextBox 5"/>
          <p:cNvSpPr txBox="1"/>
          <p:nvPr/>
        </p:nvSpPr>
        <p:spPr>
          <a:xfrm>
            <a:off x="345653" y="1323919"/>
            <a:ext cx="5105400"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400" b="0" i="0" u="none" strike="noStrike" kern="0" cap="none" spc="0" normalizeH="0" baseline="0" noProof="0" dirty="0" smtClean="0">
                <a:ln>
                  <a:noFill/>
                </a:ln>
                <a:solidFill>
                  <a:srgbClr val="000000"/>
                </a:solidFill>
                <a:effectLst/>
                <a:uLnTx/>
                <a:uFillTx/>
              </a:rPr>
              <a:t>ISCAS89 s27 </a:t>
            </a:r>
            <a:r>
              <a:rPr kumimoji="0" lang="en-US" altLang="zh-CN" sz="2400" b="0" i="0" u="none" strike="noStrike" kern="0" cap="none" spc="0" normalizeH="0" baseline="0" noProof="0" dirty="0">
                <a:ln>
                  <a:noFill/>
                </a:ln>
                <a:solidFill>
                  <a:srgbClr val="000000"/>
                </a:solidFill>
                <a:effectLst/>
                <a:uLnTx/>
                <a:uFillTx/>
              </a:rPr>
              <a:t>benchmark circuit:</a:t>
            </a:r>
          </a:p>
        </p:txBody>
      </p:sp>
      <p:sp>
        <p:nvSpPr>
          <p:cNvPr id="7" name="TextBox 6"/>
          <p:cNvSpPr txBox="1"/>
          <p:nvPr/>
        </p:nvSpPr>
        <p:spPr>
          <a:xfrm>
            <a:off x="1260104" y="5561253"/>
            <a:ext cx="7416824" cy="83099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400" b="0" i="0" u="none" strike="noStrike" kern="0" cap="none" spc="0" normalizeH="0" baseline="0" noProof="0" dirty="0" smtClean="0">
                <a:ln>
                  <a:noFill/>
                </a:ln>
                <a:solidFill>
                  <a:prstClr val="black"/>
                </a:solidFill>
                <a:effectLst/>
                <a:uLnTx/>
                <a:uFillTx/>
              </a:rPr>
              <a:t>Target </a:t>
            </a:r>
            <a:r>
              <a:rPr kumimoji="0" lang="en-US" altLang="zh-CN" sz="2400" b="0" i="0" u="none" strike="noStrike" kern="0" cap="none" spc="0" normalizeH="0" baseline="0" noProof="0" dirty="0">
                <a:ln>
                  <a:noFill/>
                </a:ln>
                <a:solidFill>
                  <a:prstClr val="black"/>
                </a:solidFill>
                <a:effectLst/>
                <a:uLnTx/>
                <a:uFillTx/>
              </a:rPr>
              <a:t>fault </a:t>
            </a:r>
            <a:r>
              <a:rPr kumimoji="0" lang="en-US" altLang="zh-CN" sz="2400" b="0" i="0" u="none" strike="noStrike" kern="0" cap="none" spc="0" normalizeH="0" baseline="0" noProof="0" dirty="0" smtClean="0">
                <a:ln>
                  <a:noFill/>
                </a:ln>
                <a:solidFill>
                  <a:prstClr val="black"/>
                </a:solidFill>
                <a:effectLst/>
                <a:uLnTx/>
                <a:uFillTx/>
              </a:rPr>
              <a:t>pair:	f2 </a:t>
            </a:r>
            <a:r>
              <a:rPr kumimoji="0" lang="en-US" altLang="zh-CN" sz="2400" b="0" i="0" u="none" strike="noStrike" kern="0" cap="none" spc="0" normalizeH="0" baseline="0" noProof="0" dirty="0">
                <a:ln>
                  <a:noFill/>
                </a:ln>
                <a:solidFill>
                  <a:prstClr val="black"/>
                </a:solidFill>
                <a:effectLst/>
                <a:uLnTx/>
                <a:uFillTx/>
              </a:rPr>
              <a:t>[</a:t>
            </a:r>
            <a:r>
              <a:rPr kumimoji="0" lang="en-US" altLang="zh-CN" sz="2400" b="0" i="0" u="none" strike="noStrike" kern="0" cap="none" spc="0" normalizeH="0" baseline="0" noProof="0" dirty="0" smtClean="0">
                <a:ln>
                  <a:noFill/>
                </a:ln>
                <a:solidFill>
                  <a:prstClr val="black"/>
                </a:solidFill>
                <a:effectLst/>
                <a:uLnTx/>
                <a:uFillTx/>
              </a:rPr>
              <a:t>slow-to-fall, </a:t>
            </a:r>
            <a:r>
              <a:rPr kumimoji="0" lang="en-US" altLang="zh-CN" sz="2400" b="0" i="0" u="none" strike="noStrike" kern="0" cap="none" spc="0" normalizeH="0" baseline="0" noProof="0" dirty="0">
                <a:ln>
                  <a:noFill/>
                </a:ln>
                <a:solidFill>
                  <a:prstClr val="black"/>
                </a:solidFill>
                <a:effectLst/>
                <a:uLnTx/>
                <a:uFillTx/>
              </a:rPr>
              <a:t>G1</a:t>
            </a:r>
            <a:r>
              <a:rPr kumimoji="0" lang="en-US" altLang="zh-CN" sz="2400" b="0" i="0" u="none" strike="noStrike" kern="0" cap="none" spc="0" normalizeH="0" baseline="0" noProof="0" dirty="0" smtClean="0">
                <a:ln>
                  <a:noFill/>
                </a:ln>
                <a:solidFill>
                  <a:prstClr val="black"/>
                </a:solidFill>
                <a:effectLst/>
                <a:uLnTx/>
                <a:uFillTx/>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400" b="0" i="0" u="none" strike="noStrike" kern="0" cap="none" spc="0" normalizeH="0" baseline="0" noProof="0" dirty="0" smtClean="0">
                <a:ln>
                  <a:noFill/>
                </a:ln>
                <a:solidFill>
                  <a:prstClr val="black"/>
                </a:solidFill>
                <a:effectLst/>
                <a:uLnTx/>
                <a:uFillTx/>
              </a:rPr>
              <a:t>			f9 </a:t>
            </a:r>
            <a:r>
              <a:rPr kumimoji="0" lang="en-US" altLang="zh-CN" sz="2400" b="0" i="0" u="none" strike="noStrike" kern="0" cap="none" spc="0" normalizeH="0" baseline="0" noProof="0" dirty="0">
                <a:ln>
                  <a:noFill/>
                </a:ln>
                <a:solidFill>
                  <a:prstClr val="black"/>
                </a:solidFill>
                <a:effectLst/>
                <a:uLnTx/>
                <a:uFillTx/>
              </a:rPr>
              <a:t>[</a:t>
            </a:r>
            <a:r>
              <a:rPr kumimoji="0" lang="en-US" altLang="zh-CN" sz="2400" b="0" i="0" u="none" strike="noStrike" kern="0" cap="none" spc="0" normalizeH="0" baseline="0" noProof="0" dirty="0" smtClean="0">
                <a:ln>
                  <a:noFill/>
                </a:ln>
                <a:solidFill>
                  <a:prstClr val="black"/>
                </a:solidFill>
                <a:effectLst/>
                <a:uLnTx/>
                <a:uFillTx/>
              </a:rPr>
              <a:t>slow-to-rise, </a:t>
            </a:r>
            <a:r>
              <a:rPr kumimoji="0" lang="en-US" altLang="zh-CN" sz="2400" b="0" i="0" u="none" strike="noStrike" kern="0" cap="none" spc="0" normalizeH="0" baseline="0" noProof="0" dirty="0">
                <a:ln>
                  <a:noFill/>
                </a:ln>
                <a:solidFill>
                  <a:prstClr val="black"/>
                </a:solidFill>
                <a:effectLst/>
                <a:uLnTx/>
                <a:uFillTx/>
              </a:rPr>
              <a:t>NOR2_2/OUT]</a:t>
            </a:r>
            <a:endParaRPr kumimoji="0" lang="zh-CN" altLang="en-US" sz="2400" b="0" i="0" u="none" strike="noStrike" kern="0" cap="none" spc="0" normalizeH="0" baseline="0" noProof="0" dirty="0">
              <a:ln>
                <a:noFill/>
              </a:ln>
              <a:solidFill>
                <a:prstClr val="black"/>
              </a:solidFill>
              <a:effectLst/>
              <a:uLnTx/>
              <a:uFillTx/>
            </a:endParaRPr>
          </a:p>
        </p:txBody>
      </p:sp>
      <p:pic>
        <p:nvPicPr>
          <p:cNvPr id="1027" name="Picture 3" descr="E:\Thesis\thesis\tu\4.4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4840" y="1785584"/>
            <a:ext cx="6891536" cy="3875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0903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23</a:t>
            </a:fld>
            <a:endParaRPr lang="zh-CN" altLang="en-US"/>
          </a:p>
        </p:txBody>
      </p:sp>
      <p:cxnSp>
        <p:nvCxnSpPr>
          <p:cNvPr id="10" name="直接连接符 9"/>
          <p:cNvCxnSpPr/>
          <p:nvPr/>
        </p:nvCxnSpPr>
        <p:spPr>
          <a:xfrm>
            <a:off x="323528" y="1268760"/>
            <a:ext cx="856895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 name="标题 1"/>
          <p:cNvSpPr txBox="1">
            <a:spLocks/>
          </p:cNvSpPr>
          <p:nvPr/>
        </p:nvSpPr>
        <p:spPr bwMode="auto">
          <a:xfrm>
            <a:off x="381000" y="506760"/>
            <a:ext cx="731762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a:bodyPr>
          <a:lstStyle>
            <a:lvl1pPr algn="l" defTabSz="457200" rtl="0" eaLnBrk="1" fontAlgn="base" hangingPunct="1">
              <a:spcBef>
                <a:spcPct val="0"/>
              </a:spcBef>
              <a:spcAft>
                <a:spcPct val="0"/>
              </a:spcAft>
              <a:defRPr sz="3500" b="1" kern="1200">
                <a:solidFill>
                  <a:srgbClr val="003263"/>
                </a:solidFill>
                <a:latin typeface="Calibri"/>
                <a:ea typeface="Calibri" pitchFamily="34" charset="0"/>
                <a:cs typeface="Calibri"/>
              </a:defRPr>
            </a:lvl1pPr>
            <a:lvl2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2pPr>
            <a:lvl3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3pPr>
            <a:lvl4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4pPr>
            <a:lvl5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5pPr>
            <a:lvl6pPr marL="4572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6pPr>
            <a:lvl7pPr marL="9144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7pPr>
            <a:lvl8pPr marL="13716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8pPr>
            <a:lvl9pPr marL="18288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3600" b="1" i="0" u="none" strike="noStrike" kern="1200" cap="none" spc="0" normalizeH="0" baseline="0" noProof="0" dirty="0" smtClean="0">
                <a:ln>
                  <a:noFill/>
                </a:ln>
                <a:solidFill>
                  <a:srgbClr val="003263"/>
                </a:solidFill>
                <a:effectLst/>
                <a:uLnTx/>
                <a:uFillTx/>
                <a:latin typeface="Calibri"/>
              </a:rPr>
              <a:t>Exclusive Test Generation</a:t>
            </a:r>
            <a:endParaRPr kumimoji="0" lang="zh-CN" altLang="en-US" sz="3600" b="1" i="0" u="none" strike="noStrike" kern="1200" cap="none" spc="0" normalizeH="0" baseline="0" noProof="0" dirty="0">
              <a:ln>
                <a:noFill/>
              </a:ln>
              <a:solidFill>
                <a:srgbClr val="003263"/>
              </a:solidFill>
              <a:effectLst/>
              <a:uLnTx/>
              <a:uFillTx/>
              <a:latin typeface="Calibri"/>
            </a:endParaRPr>
          </a:p>
        </p:txBody>
      </p:sp>
      <p:pic>
        <p:nvPicPr>
          <p:cNvPr id="5" name="内容占位符 3" descr="E:\Thesis\thesis\tu\4.4b.png"/>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154828" y="1649760"/>
            <a:ext cx="8686800" cy="3581400"/>
          </a:xfrm>
          <a:prstGeom prst="rect">
            <a:avLst/>
          </a:prstGeom>
          <a:noFill/>
          <a:ln>
            <a:noFill/>
          </a:ln>
        </p:spPr>
      </p:pic>
      <p:sp>
        <p:nvSpPr>
          <p:cNvPr id="6" name="TextBox 5"/>
          <p:cNvSpPr txBox="1"/>
          <p:nvPr/>
        </p:nvSpPr>
        <p:spPr>
          <a:xfrm>
            <a:off x="307228" y="5459760"/>
            <a:ext cx="8686800" cy="83099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400" b="0" i="0" u="none" strike="noStrike" kern="0" cap="none" spc="0" normalizeH="0" baseline="0" noProof="0" dirty="0" smtClean="0">
                <a:ln>
                  <a:noFill/>
                </a:ln>
                <a:solidFill>
                  <a:prstClr val="black"/>
                </a:solidFill>
                <a:effectLst/>
                <a:uLnTx/>
                <a:uFillTx/>
              </a:rPr>
              <a:t>Example of two-timeframe </a:t>
            </a:r>
            <a:r>
              <a:rPr kumimoji="0" lang="en-US" altLang="zh-CN" sz="2400" b="0" i="0" u="none" strike="noStrike" kern="0" cap="none" spc="0" normalizeH="0" baseline="0" noProof="0" dirty="0">
                <a:ln>
                  <a:noFill/>
                </a:ln>
                <a:solidFill>
                  <a:prstClr val="black"/>
                </a:solidFill>
                <a:effectLst/>
                <a:uLnTx/>
                <a:uFillTx/>
              </a:rPr>
              <a:t>expansion of s27 and ATPG model for specified transition delay fault</a:t>
            </a:r>
            <a:endParaRPr kumimoji="0" lang="zh-CN" altLang="en-US" sz="24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1794371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24</a:t>
            </a:fld>
            <a:endParaRPr lang="zh-CN" altLang="en-US"/>
          </a:p>
        </p:txBody>
      </p:sp>
      <p:cxnSp>
        <p:nvCxnSpPr>
          <p:cNvPr id="10" name="直接连接符 9"/>
          <p:cNvCxnSpPr/>
          <p:nvPr/>
        </p:nvCxnSpPr>
        <p:spPr>
          <a:xfrm>
            <a:off x="323528" y="1268760"/>
            <a:ext cx="856895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 name="标题 1"/>
          <p:cNvSpPr txBox="1">
            <a:spLocks/>
          </p:cNvSpPr>
          <p:nvPr/>
        </p:nvSpPr>
        <p:spPr bwMode="auto">
          <a:xfrm>
            <a:off x="337966" y="500832"/>
            <a:ext cx="58229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a:bodyPr>
          <a:lstStyle>
            <a:lvl1pPr algn="l" defTabSz="457200" rtl="0" eaLnBrk="1" fontAlgn="base" hangingPunct="1">
              <a:spcBef>
                <a:spcPct val="0"/>
              </a:spcBef>
              <a:spcAft>
                <a:spcPct val="0"/>
              </a:spcAft>
              <a:defRPr sz="3500" b="1" kern="1200">
                <a:solidFill>
                  <a:srgbClr val="003263"/>
                </a:solidFill>
                <a:latin typeface="Calibri"/>
                <a:ea typeface="Calibri" pitchFamily="34" charset="0"/>
                <a:cs typeface="Calibri"/>
              </a:defRPr>
            </a:lvl1pPr>
            <a:lvl2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2pPr>
            <a:lvl3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3pPr>
            <a:lvl4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4pPr>
            <a:lvl5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5pPr>
            <a:lvl6pPr marL="4572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6pPr>
            <a:lvl7pPr marL="9144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7pPr>
            <a:lvl8pPr marL="13716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8pPr>
            <a:lvl9pPr marL="18288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3600" b="1" i="0" u="none" strike="noStrike" kern="1200" cap="none" spc="0" normalizeH="0" baseline="0" noProof="0" dirty="0" smtClean="0">
                <a:ln>
                  <a:noFill/>
                </a:ln>
                <a:solidFill>
                  <a:srgbClr val="003263"/>
                </a:solidFill>
                <a:effectLst/>
                <a:uLnTx/>
                <a:uFillTx/>
                <a:latin typeface="Calibri"/>
              </a:rPr>
              <a:t>Diagnostic Fault </a:t>
            </a:r>
            <a:r>
              <a:rPr lang="en-US" altLang="zh-CN" sz="3600" noProof="0" dirty="0" smtClean="0"/>
              <a:t>S</a:t>
            </a:r>
            <a:r>
              <a:rPr kumimoji="0" lang="en-US" altLang="zh-CN" sz="3600" b="1" i="0" u="none" strike="noStrike" kern="1200" cap="none" spc="0" normalizeH="0" baseline="0" noProof="0" dirty="0" smtClean="0">
                <a:ln>
                  <a:noFill/>
                </a:ln>
                <a:solidFill>
                  <a:srgbClr val="003263"/>
                </a:solidFill>
                <a:effectLst/>
                <a:uLnTx/>
                <a:uFillTx/>
                <a:latin typeface="Calibri"/>
              </a:rPr>
              <a:t>imulation</a:t>
            </a:r>
            <a:endParaRPr kumimoji="0" lang="zh-CN" altLang="en-US" sz="3600" b="1" i="0" u="none" strike="noStrike" kern="1200" cap="none" spc="0" normalizeH="0" baseline="0" noProof="0" dirty="0">
              <a:ln>
                <a:noFill/>
              </a:ln>
              <a:solidFill>
                <a:srgbClr val="003263"/>
              </a:solidFill>
              <a:effectLst/>
              <a:uLnTx/>
              <a:uFillTx/>
              <a:latin typeface="Calibri"/>
            </a:endParaRPr>
          </a:p>
        </p:txBody>
      </p:sp>
      <p:sp>
        <p:nvSpPr>
          <p:cNvPr id="5" name="内容占位符 2"/>
          <p:cNvSpPr txBox="1">
            <a:spLocks/>
          </p:cNvSpPr>
          <p:nvPr/>
        </p:nvSpPr>
        <p:spPr>
          <a:xfrm>
            <a:off x="340394" y="1628800"/>
            <a:ext cx="8229600" cy="4680768"/>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0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5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base" latinLnBrk="0" hangingPunct="1">
              <a:lnSpc>
                <a:spcPct val="100000"/>
              </a:lnSpc>
              <a:spcBef>
                <a:spcPts val="1400"/>
              </a:spcBef>
              <a:spcAft>
                <a:spcPct val="0"/>
              </a:spcAft>
              <a:buClrTx/>
              <a:buSzTx/>
              <a:buFont typeface="Arial" charset="0"/>
              <a:buChar char="•"/>
              <a:tabLst/>
              <a:defRPr/>
            </a:pPr>
            <a:r>
              <a:rPr kumimoji="0" lang="en-US" altLang="zh-CN" sz="3000" b="0" i="0" u="none" strike="noStrike" kern="1200" cap="none" spc="0" normalizeH="0" baseline="0" noProof="0" dirty="0" smtClean="0">
                <a:ln>
                  <a:noFill/>
                </a:ln>
                <a:solidFill>
                  <a:sysClr val="windowText" lastClr="000000"/>
                </a:solidFill>
                <a:effectLst/>
                <a:uLnTx/>
                <a:uFillTx/>
                <a:latin typeface="Calibri"/>
                <a:ea typeface="宋体"/>
                <a:cs typeface="+mn-cs"/>
              </a:rPr>
              <a:t>Transform the generated combinational vector into a sequential test vector-pair </a:t>
            </a:r>
          </a:p>
          <a:p>
            <a:pPr marL="342900" marR="0" lvl="0" indent="-342900" algn="l" defTabSz="457200" rtl="0" eaLnBrk="1" fontAlgn="base" latinLnBrk="0" hangingPunct="1">
              <a:lnSpc>
                <a:spcPct val="100000"/>
              </a:lnSpc>
              <a:spcBef>
                <a:spcPts val="1400"/>
              </a:spcBef>
              <a:spcAft>
                <a:spcPct val="0"/>
              </a:spcAft>
              <a:buClrTx/>
              <a:buSzTx/>
              <a:buFont typeface="Arial" charset="0"/>
              <a:buChar char="•"/>
              <a:tabLst/>
              <a:defRPr/>
            </a:pPr>
            <a:r>
              <a:rPr kumimoji="0" lang="en-US" altLang="zh-CN" sz="3000" b="0" i="0" u="none" strike="noStrike" kern="1200" cap="none" spc="0" normalizeH="0" baseline="0" noProof="0" dirty="0" smtClean="0">
                <a:ln>
                  <a:noFill/>
                </a:ln>
                <a:solidFill>
                  <a:sysClr val="windowText" lastClr="000000"/>
                </a:solidFill>
                <a:effectLst/>
                <a:uLnTx/>
                <a:uFillTx/>
                <a:latin typeface="Calibri"/>
                <a:ea typeface="宋体"/>
                <a:cs typeface="+mn-cs"/>
              </a:rPr>
              <a:t>Fault simulation on original full-scan sequential benchmark circuit </a:t>
            </a:r>
          </a:p>
          <a:p>
            <a:pPr marL="342900" marR="0" lvl="0" indent="-342900" algn="l" defTabSz="457200" rtl="0" eaLnBrk="1" fontAlgn="base" latinLnBrk="0" hangingPunct="1">
              <a:lnSpc>
                <a:spcPct val="100000"/>
              </a:lnSpc>
              <a:spcBef>
                <a:spcPts val="1400"/>
              </a:spcBef>
              <a:spcAft>
                <a:spcPct val="0"/>
              </a:spcAft>
              <a:buClrTx/>
              <a:buSzTx/>
              <a:buFont typeface="Arial" charset="0"/>
              <a:buChar char="•"/>
              <a:tabLst/>
              <a:defRPr/>
            </a:pPr>
            <a:r>
              <a:rPr kumimoji="0" lang="en-US" altLang="zh-CN" sz="3000" b="0" i="0" u="none" strike="noStrike" kern="1200" cap="none" spc="0" normalizeH="0" baseline="0" noProof="0" dirty="0" smtClean="0">
                <a:ln>
                  <a:noFill/>
                </a:ln>
                <a:solidFill>
                  <a:sysClr val="windowText" lastClr="000000"/>
                </a:solidFill>
                <a:effectLst/>
                <a:uLnTx/>
                <a:uFillTx/>
                <a:latin typeface="Calibri"/>
                <a:ea typeface="宋体"/>
                <a:cs typeface="+mn-cs"/>
              </a:rPr>
              <a:t>Calculate the new DC, update undistinguished groups and built a new dictionary. The diagnostic fault simulator will stop after all undistinguished fault pairs </a:t>
            </a:r>
            <a:r>
              <a:rPr lang="en-US" altLang="zh-CN" dirty="0" smtClean="0">
                <a:solidFill>
                  <a:sysClr val="windowText" lastClr="000000"/>
                </a:solidFill>
                <a:latin typeface="Calibri"/>
                <a:ea typeface="宋体"/>
              </a:rPr>
              <a:t>are</a:t>
            </a:r>
            <a:r>
              <a:rPr kumimoji="0" lang="en-US" altLang="zh-CN" sz="3000" b="0" i="0" u="none" strike="noStrike" kern="1200" cap="none" spc="0" normalizeH="0" baseline="0" noProof="0" dirty="0" smtClean="0">
                <a:ln>
                  <a:noFill/>
                </a:ln>
                <a:solidFill>
                  <a:sysClr val="windowText" lastClr="000000"/>
                </a:solidFill>
                <a:effectLst/>
                <a:uLnTx/>
                <a:uFillTx/>
                <a:latin typeface="Calibri"/>
                <a:ea typeface="宋体"/>
                <a:cs typeface="+mn-cs"/>
              </a:rPr>
              <a:t> targeted or an adequate DC has been achieved.</a:t>
            </a:r>
            <a:endParaRPr kumimoji="0" lang="zh-CN" altLang="zh-CN" sz="3000" b="0" i="0" u="none" strike="noStrike" kern="1200" cap="none" spc="0" normalizeH="0" baseline="0" noProof="0" dirty="0" smtClean="0">
              <a:ln>
                <a:noFill/>
              </a:ln>
              <a:solidFill>
                <a:sysClr val="windowText" lastClr="000000"/>
              </a:solidFill>
              <a:effectLst/>
              <a:uLnTx/>
              <a:uFillTx/>
              <a:latin typeface="Calibri"/>
              <a:ea typeface="宋体"/>
              <a:cs typeface="+mn-cs"/>
            </a:endParaRPr>
          </a:p>
          <a:p>
            <a:pPr marL="342900" marR="0" lvl="0" indent="-342900" algn="l" defTabSz="457200" rtl="0" eaLnBrk="1" fontAlgn="base" latinLnBrk="0" hangingPunct="1">
              <a:lnSpc>
                <a:spcPct val="100000"/>
              </a:lnSpc>
              <a:spcBef>
                <a:spcPts val="1400"/>
              </a:spcBef>
              <a:spcAft>
                <a:spcPct val="0"/>
              </a:spcAft>
              <a:buClrTx/>
              <a:buSzTx/>
              <a:buFont typeface="Arial" charset="0"/>
              <a:buChar char="•"/>
              <a:tabLst/>
              <a:defRPr/>
            </a:pPr>
            <a:endParaRPr kumimoji="0" lang="zh-CN" altLang="en-US" sz="3000" b="0" i="0" u="none" strike="noStrike" kern="1200" cap="none" spc="0" normalizeH="0" baseline="0" noProof="0" dirty="0">
              <a:ln>
                <a:noFill/>
              </a:ln>
              <a:solidFill>
                <a:sysClr val="windowText" lastClr="000000"/>
              </a:solidFill>
              <a:effectLst/>
              <a:uLnTx/>
              <a:uFillTx/>
              <a:latin typeface="Calibri"/>
              <a:ea typeface="宋体"/>
              <a:cs typeface="+mn-cs"/>
            </a:endParaRPr>
          </a:p>
        </p:txBody>
      </p:sp>
    </p:spTree>
    <p:extLst>
      <p:ext uri="{BB962C8B-B14F-4D97-AF65-F5344CB8AC3E}">
        <p14:creationId xmlns:p14="http://schemas.microsoft.com/office/powerpoint/2010/main" val="42265733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25</a:t>
            </a:fld>
            <a:endParaRPr lang="zh-CN" altLang="en-US"/>
          </a:p>
        </p:txBody>
      </p:sp>
      <p:cxnSp>
        <p:nvCxnSpPr>
          <p:cNvPr id="10" name="直接连接符 9"/>
          <p:cNvCxnSpPr/>
          <p:nvPr/>
        </p:nvCxnSpPr>
        <p:spPr>
          <a:xfrm>
            <a:off x="323528" y="1268760"/>
            <a:ext cx="856895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标题 1"/>
          <p:cNvSpPr txBox="1">
            <a:spLocks/>
          </p:cNvSpPr>
          <p:nvPr/>
        </p:nvSpPr>
        <p:spPr bwMode="auto">
          <a:xfrm>
            <a:off x="381000" y="506760"/>
            <a:ext cx="823202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Autofit/>
          </a:bodyPr>
          <a:lstStyle>
            <a:lvl1pPr algn="l" defTabSz="457200" rtl="0" eaLnBrk="1" fontAlgn="base" hangingPunct="1">
              <a:spcBef>
                <a:spcPct val="0"/>
              </a:spcBef>
              <a:spcAft>
                <a:spcPct val="0"/>
              </a:spcAft>
              <a:defRPr sz="3500" b="1" kern="1200">
                <a:solidFill>
                  <a:srgbClr val="003263"/>
                </a:solidFill>
                <a:latin typeface="Calibri"/>
                <a:ea typeface="Calibri" pitchFamily="34" charset="0"/>
                <a:cs typeface="Calibri"/>
              </a:defRPr>
            </a:lvl1pPr>
            <a:lvl2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2pPr>
            <a:lvl3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3pPr>
            <a:lvl4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4pPr>
            <a:lvl5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5pPr>
            <a:lvl6pPr marL="4572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6pPr>
            <a:lvl7pPr marL="9144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7pPr>
            <a:lvl8pPr marL="13716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8pPr>
            <a:lvl9pPr marL="18288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W" altLang="zh-CN" sz="3600" b="1" i="0" u="none" strike="noStrike" kern="1200" cap="none" spc="0" normalizeH="0" baseline="0" noProof="0" dirty="0" smtClean="0">
                <a:ln>
                  <a:noFill/>
                </a:ln>
                <a:solidFill>
                  <a:srgbClr val="003263"/>
                </a:solidFill>
                <a:effectLst/>
                <a:uLnTx/>
                <a:uFillTx/>
                <a:latin typeface="Calibri"/>
              </a:rPr>
              <a:t>Experimental Results</a:t>
            </a:r>
            <a:endParaRPr kumimoji="0" lang="zh-CN" altLang="en-US" sz="3600" b="1" i="0" u="none" strike="noStrike" kern="1200" cap="none" spc="0" normalizeH="0" baseline="0" noProof="0" dirty="0">
              <a:ln>
                <a:noFill/>
              </a:ln>
              <a:solidFill>
                <a:srgbClr val="003263"/>
              </a:solidFill>
              <a:effectLst/>
              <a:uLnTx/>
              <a:uFillTx/>
              <a:latin typeface="Calibri"/>
            </a:endParaRPr>
          </a:p>
        </p:txBody>
      </p:sp>
      <p:graphicFrame>
        <p:nvGraphicFramePr>
          <p:cNvPr id="9" name="内容占位符 5"/>
          <p:cNvGraphicFramePr>
            <a:graphicFrameLocks/>
          </p:cNvGraphicFramePr>
          <p:nvPr>
            <p:extLst>
              <p:ext uri="{D42A27DB-BD31-4B8C-83A1-F6EECF244321}">
                <p14:modId xmlns:p14="http://schemas.microsoft.com/office/powerpoint/2010/main" val="2707339900"/>
              </p:ext>
            </p:extLst>
          </p:nvPr>
        </p:nvGraphicFramePr>
        <p:xfrm>
          <a:off x="179512" y="1352839"/>
          <a:ext cx="8784976" cy="4774839"/>
        </p:xfrm>
        <a:graphic>
          <a:graphicData uri="http://schemas.openxmlformats.org/drawingml/2006/table">
            <a:tbl>
              <a:tblPr firstRow="1" bandRow="1"/>
              <a:tblGrid>
                <a:gridCol w="862524"/>
                <a:gridCol w="734744"/>
                <a:gridCol w="1112100"/>
                <a:gridCol w="740731"/>
                <a:gridCol w="862524"/>
                <a:gridCol w="638908"/>
                <a:gridCol w="1347756"/>
                <a:gridCol w="968283"/>
                <a:gridCol w="638908"/>
                <a:gridCol w="878498"/>
              </a:tblGrid>
              <a:tr h="516980">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US" altLang="zh-CN" sz="1800" dirty="0" smtClean="0"/>
                    </a:p>
                    <a:p>
                      <a:pPr algn="ctr"/>
                      <a:endParaRPr lang="en-US" altLang="zh-CN" sz="1800" dirty="0" smtClean="0"/>
                    </a:p>
                    <a:p>
                      <a:pPr algn="ctr"/>
                      <a:r>
                        <a:rPr lang="en-US" altLang="zh-CN" sz="1800" dirty="0" smtClean="0"/>
                        <a:t>Circuit</a:t>
                      </a:r>
                      <a:endParaRPr lang="zh-CN" altLang="en-US" sz="18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gridSpan="5">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altLang="zh-CN" sz="2000" dirty="0" smtClean="0"/>
                        <a:t>Detection Test (by</a:t>
                      </a:r>
                      <a:r>
                        <a:rPr lang="en-US" altLang="zh-CN" sz="2000" baseline="0" dirty="0" smtClean="0"/>
                        <a:t> </a:t>
                      </a:r>
                      <a:r>
                        <a:rPr lang="en-US" altLang="zh-CN" sz="2000" baseline="0" dirty="0" err="1" smtClean="0"/>
                        <a:t>Fastscan</a:t>
                      </a:r>
                      <a:r>
                        <a:rPr lang="en-US" altLang="zh-CN" sz="2000" dirty="0" smtClean="0"/>
                        <a:t>)</a:t>
                      </a:r>
                      <a:endParaRPr lang="zh-CN" altLang="en-US" sz="20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tc gridSpan="4">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altLang="zh-CN" sz="2000" dirty="0" smtClean="0"/>
                        <a:t>Diagnostic</a:t>
                      </a:r>
                      <a:r>
                        <a:rPr lang="en-US" altLang="zh-CN" sz="2000" baseline="0" dirty="0" smtClean="0"/>
                        <a:t> Test (by </a:t>
                      </a:r>
                      <a:r>
                        <a:rPr lang="en-US" altLang="zh-CN" sz="2000" baseline="0" dirty="0" err="1" smtClean="0"/>
                        <a:t>Fastscan</a:t>
                      </a:r>
                      <a:r>
                        <a:rPr lang="en-US" altLang="zh-CN" sz="2000" baseline="0" dirty="0" smtClean="0"/>
                        <a:t>)</a:t>
                      </a:r>
                      <a:endParaRPr lang="zh-CN" altLang="en-US" sz="20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tr>
              <a:tr h="1057459">
                <a:tc vMerge="1">
                  <a:txBody>
                    <a:bodyPr/>
                    <a:lstStyle/>
                    <a:p>
                      <a:endParaRPr lang="zh-CN" altLang="en-US" dirty="0"/>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CN" sz="1800" b="1" kern="1200" dirty="0" smtClean="0">
                          <a:solidFill>
                            <a:schemeClr val="bg1"/>
                          </a:solidFill>
                          <a:effectLst/>
                          <a:latin typeface="+mn-lt"/>
                          <a:ea typeface="+mn-ea"/>
                          <a:cs typeface="+mn-cs"/>
                        </a:rPr>
                        <a:t>No. of</a:t>
                      </a:r>
                      <a:endParaRPr lang="zh-CN" altLang="zh-CN" sz="1800" b="1" kern="1200" dirty="0" smtClean="0">
                        <a:solidFill>
                          <a:schemeClr val="bg1"/>
                        </a:solidFill>
                        <a:effectLst/>
                        <a:latin typeface="+mn-lt"/>
                        <a:ea typeface="+mn-ea"/>
                        <a:cs typeface="+mn-cs"/>
                      </a:endParaRPr>
                    </a:p>
                    <a:p>
                      <a:pPr algn="ctr"/>
                      <a:r>
                        <a:rPr lang="en-US" altLang="zh-CN" sz="1800" b="1" kern="1200" dirty="0" smtClean="0">
                          <a:solidFill>
                            <a:schemeClr val="bg1"/>
                          </a:solidFill>
                          <a:effectLst/>
                          <a:latin typeface="+mn-lt"/>
                          <a:ea typeface="+mn-ea"/>
                          <a:cs typeface="+mn-cs"/>
                        </a:rPr>
                        <a:t>TDFs</a:t>
                      </a:r>
                      <a:endParaRPr lang="zh-CN" altLang="en-US" sz="1800" b="1" dirty="0">
                        <a:solidFill>
                          <a:schemeClr val="bg1"/>
                        </a:solidFill>
                      </a:endParaRPr>
                    </a:p>
                  </a:txBody>
                  <a:tcPr>
                    <a:lnL w="381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CN" sz="1800" b="1" kern="1200" dirty="0" smtClean="0">
                          <a:solidFill>
                            <a:schemeClr val="bg1"/>
                          </a:solidFill>
                          <a:effectLst/>
                          <a:latin typeface="+mn-lt"/>
                          <a:ea typeface="+mn-ea"/>
                          <a:cs typeface="+mn-cs"/>
                        </a:rPr>
                        <a:t>No. of</a:t>
                      </a:r>
                      <a:endParaRPr lang="zh-CN" altLang="zh-CN" sz="1800" b="1" kern="1200" dirty="0" smtClean="0">
                        <a:solidFill>
                          <a:schemeClr val="bg1"/>
                        </a:solidFill>
                        <a:effectLst/>
                        <a:latin typeface="+mn-lt"/>
                        <a:ea typeface="+mn-ea"/>
                        <a:cs typeface="+mn-cs"/>
                      </a:endParaRPr>
                    </a:p>
                    <a:p>
                      <a:pPr algn="ctr"/>
                      <a:r>
                        <a:rPr lang="en-US" altLang="zh-CN" sz="1800" b="1" kern="1200" dirty="0" smtClean="0">
                          <a:solidFill>
                            <a:schemeClr val="bg1"/>
                          </a:solidFill>
                          <a:effectLst/>
                          <a:latin typeface="+mn-lt"/>
                          <a:ea typeface="+mn-ea"/>
                          <a:cs typeface="+mn-cs"/>
                        </a:rPr>
                        <a:t>Det. Test</a:t>
                      </a:r>
                      <a:endParaRPr lang="zh-CN" altLang="zh-CN" sz="1800" b="1" kern="1200" dirty="0" smtClean="0">
                        <a:solidFill>
                          <a:schemeClr val="bg1"/>
                        </a:solidFill>
                        <a:effectLst/>
                        <a:latin typeface="+mn-lt"/>
                        <a:ea typeface="+mn-ea"/>
                        <a:cs typeface="+mn-cs"/>
                      </a:endParaRPr>
                    </a:p>
                    <a:p>
                      <a:pPr algn="ctr"/>
                      <a:r>
                        <a:rPr lang="en-US" altLang="zh-CN" sz="1800" b="1" kern="1200" dirty="0" smtClean="0">
                          <a:solidFill>
                            <a:schemeClr val="bg1"/>
                          </a:solidFill>
                          <a:effectLst/>
                          <a:latin typeface="+mn-lt"/>
                          <a:ea typeface="+mn-ea"/>
                          <a:cs typeface="+mn-cs"/>
                        </a:rPr>
                        <a:t>Vectors</a:t>
                      </a:r>
                      <a:endParaRPr lang="zh-CN" altLang="en-US" sz="1800" b="1" dirty="0">
                        <a:solidFill>
                          <a:schemeClr val="bg1"/>
                        </a:solidFill>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CN" sz="1800" b="1" kern="1200" dirty="0" smtClean="0">
                          <a:solidFill>
                            <a:schemeClr val="bg1"/>
                          </a:solidFill>
                          <a:effectLst/>
                          <a:latin typeface="+mn-lt"/>
                          <a:ea typeface="+mn-ea"/>
                          <a:cs typeface="+mn-cs"/>
                        </a:rPr>
                        <a:t>FC</a:t>
                      </a:r>
                      <a:endParaRPr lang="zh-CN" altLang="zh-CN" sz="1800" b="1" kern="1200" dirty="0" smtClean="0">
                        <a:solidFill>
                          <a:schemeClr val="bg1"/>
                        </a:solidFill>
                        <a:effectLst/>
                        <a:latin typeface="+mn-lt"/>
                        <a:ea typeface="+mn-ea"/>
                        <a:cs typeface="+mn-cs"/>
                      </a:endParaRPr>
                    </a:p>
                    <a:p>
                      <a:pPr algn="ctr"/>
                      <a:r>
                        <a:rPr lang="en-US" altLang="zh-CN" sz="1800" b="1" kern="1200" dirty="0" smtClean="0">
                          <a:solidFill>
                            <a:schemeClr val="bg1"/>
                          </a:solidFill>
                          <a:effectLst/>
                          <a:latin typeface="+mn-lt"/>
                          <a:ea typeface="+mn-ea"/>
                          <a:cs typeface="+mn-cs"/>
                        </a:rPr>
                        <a:t>(%)</a:t>
                      </a:r>
                      <a:endParaRPr lang="zh-CN" altLang="en-US" sz="1800" b="1" dirty="0">
                        <a:solidFill>
                          <a:schemeClr val="bg1"/>
                        </a:solidFill>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CN" sz="1800" b="1" kern="1200" dirty="0" smtClean="0">
                          <a:solidFill>
                            <a:schemeClr val="bg1"/>
                          </a:solidFill>
                          <a:effectLst/>
                          <a:latin typeface="+mn-lt"/>
                          <a:ea typeface="+mn-ea"/>
                          <a:cs typeface="+mn-cs"/>
                        </a:rPr>
                        <a:t>No. of </a:t>
                      </a:r>
                      <a:endParaRPr lang="zh-CN" altLang="zh-CN" sz="1800" b="1" kern="1200" dirty="0" smtClean="0">
                        <a:solidFill>
                          <a:schemeClr val="bg1"/>
                        </a:solidFill>
                        <a:effectLst/>
                        <a:latin typeface="+mn-lt"/>
                        <a:ea typeface="+mn-ea"/>
                        <a:cs typeface="+mn-cs"/>
                      </a:endParaRPr>
                    </a:p>
                    <a:p>
                      <a:pPr algn="ctr"/>
                      <a:r>
                        <a:rPr lang="en-US" altLang="zh-CN" sz="1800" b="1" kern="1200" dirty="0" err="1" smtClean="0">
                          <a:solidFill>
                            <a:schemeClr val="bg1"/>
                          </a:solidFill>
                          <a:effectLst/>
                          <a:latin typeface="+mn-lt"/>
                          <a:ea typeface="+mn-ea"/>
                          <a:cs typeface="+mn-cs"/>
                        </a:rPr>
                        <a:t>Undist</a:t>
                      </a:r>
                      <a:r>
                        <a:rPr lang="en-US" altLang="zh-CN" sz="1800" b="1" kern="1200" dirty="0" smtClean="0">
                          <a:solidFill>
                            <a:schemeClr val="bg1"/>
                          </a:solidFill>
                          <a:effectLst/>
                          <a:latin typeface="+mn-lt"/>
                          <a:ea typeface="+mn-ea"/>
                          <a:cs typeface="+mn-cs"/>
                        </a:rPr>
                        <a:t>.</a:t>
                      </a:r>
                      <a:endParaRPr lang="zh-CN" altLang="zh-CN" sz="1800" b="1" kern="1200" dirty="0" smtClean="0">
                        <a:solidFill>
                          <a:schemeClr val="bg1"/>
                        </a:solidFill>
                        <a:effectLst/>
                        <a:latin typeface="+mn-lt"/>
                        <a:ea typeface="+mn-ea"/>
                        <a:cs typeface="+mn-cs"/>
                      </a:endParaRPr>
                    </a:p>
                    <a:p>
                      <a:pPr algn="ctr"/>
                      <a:r>
                        <a:rPr lang="en-US" altLang="zh-CN" sz="1800" b="1" kern="1200" dirty="0" smtClean="0">
                          <a:solidFill>
                            <a:schemeClr val="bg1"/>
                          </a:solidFill>
                          <a:effectLst/>
                          <a:latin typeface="+mn-lt"/>
                          <a:ea typeface="+mn-ea"/>
                          <a:cs typeface="+mn-cs"/>
                        </a:rPr>
                        <a:t>Pairs</a:t>
                      </a:r>
                      <a:endParaRPr lang="zh-CN" altLang="en-US" sz="1800" b="1" dirty="0">
                        <a:solidFill>
                          <a:schemeClr val="bg1"/>
                        </a:solidFill>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CN" sz="1800" b="1" kern="1200" dirty="0" smtClean="0">
                          <a:solidFill>
                            <a:schemeClr val="bg1"/>
                          </a:solidFill>
                          <a:effectLst/>
                          <a:latin typeface="+mn-lt"/>
                          <a:ea typeface="+mn-ea"/>
                          <a:cs typeface="+mn-cs"/>
                        </a:rPr>
                        <a:t>DC</a:t>
                      </a:r>
                      <a:endParaRPr lang="zh-CN" altLang="zh-CN" sz="1800" b="1" kern="1200" dirty="0" smtClean="0">
                        <a:solidFill>
                          <a:schemeClr val="bg1"/>
                        </a:solidFill>
                        <a:effectLst/>
                        <a:latin typeface="+mn-lt"/>
                        <a:ea typeface="+mn-ea"/>
                        <a:cs typeface="+mn-cs"/>
                      </a:endParaRPr>
                    </a:p>
                    <a:p>
                      <a:pPr algn="ctr"/>
                      <a:r>
                        <a:rPr lang="en-US" altLang="zh-CN" sz="1800" b="1" kern="1200" dirty="0" smtClean="0">
                          <a:solidFill>
                            <a:schemeClr val="bg1"/>
                          </a:solidFill>
                          <a:effectLst/>
                          <a:latin typeface="+mn-lt"/>
                          <a:ea typeface="+mn-ea"/>
                          <a:cs typeface="+mn-cs"/>
                        </a:rPr>
                        <a:t>(%)</a:t>
                      </a:r>
                      <a:endParaRPr lang="zh-CN" altLang="en-US" sz="1800" b="1" dirty="0">
                        <a:solidFill>
                          <a:schemeClr val="bg1"/>
                        </a:solidFill>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CN" sz="1800" b="1" kern="1200" dirty="0" smtClean="0">
                          <a:solidFill>
                            <a:schemeClr val="bg1"/>
                          </a:solidFill>
                          <a:effectLst/>
                          <a:latin typeface="+mn-lt"/>
                          <a:ea typeface="+mn-ea"/>
                          <a:cs typeface="+mn-cs"/>
                        </a:rPr>
                        <a:t>No. of</a:t>
                      </a:r>
                      <a:r>
                        <a:rPr lang="en-US" altLang="zh-CN" sz="1800" b="1" kern="1200" baseline="0" dirty="0" smtClean="0">
                          <a:solidFill>
                            <a:schemeClr val="bg1"/>
                          </a:solidFill>
                          <a:effectLst/>
                          <a:latin typeface="+mn-lt"/>
                          <a:ea typeface="+mn-ea"/>
                          <a:cs typeface="+mn-cs"/>
                        </a:rPr>
                        <a:t> </a:t>
                      </a:r>
                      <a:r>
                        <a:rPr lang="en-US" altLang="zh-CN" sz="1800" b="1" kern="1200" dirty="0" smtClean="0">
                          <a:solidFill>
                            <a:schemeClr val="bg1"/>
                          </a:solidFill>
                          <a:effectLst/>
                          <a:latin typeface="+mn-lt"/>
                          <a:ea typeface="+mn-ea"/>
                          <a:cs typeface="+mn-cs"/>
                        </a:rPr>
                        <a:t>Diag. Test Vector</a:t>
                      </a:r>
                      <a:r>
                        <a:rPr lang="en-US" altLang="zh-CN" sz="1800" b="1" kern="1200" baseline="0" dirty="0" smtClean="0">
                          <a:solidFill>
                            <a:schemeClr val="bg1"/>
                          </a:solidFill>
                          <a:effectLst/>
                          <a:latin typeface="+mn-lt"/>
                          <a:ea typeface="+mn-ea"/>
                          <a:cs typeface="+mn-cs"/>
                        </a:rPr>
                        <a:t> Pairs</a:t>
                      </a:r>
                      <a:endParaRPr lang="zh-CN" altLang="en-US" sz="1800" b="1" dirty="0">
                        <a:solidFill>
                          <a:schemeClr val="bg1"/>
                        </a:solidFill>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en-US" sz="1800" b="1" dirty="0">
                          <a:solidFill>
                            <a:schemeClr val="bg1"/>
                          </a:solidFill>
                          <a:effectLst/>
                          <a:latin typeface="+mj-lt"/>
                          <a:ea typeface="宋体"/>
                        </a:rPr>
                        <a:t>No. of</a:t>
                      </a:r>
                      <a:endParaRPr lang="zh-CN" sz="1800" b="1" dirty="0">
                        <a:solidFill>
                          <a:schemeClr val="bg1"/>
                        </a:solidFill>
                        <a:effectLst/>
                        <a:latin typeface="+mj-lt"/>
                        <a:ea typeface="宋体"/>
                      </a:endParaRPr>
                    </a:p>
                    <a:p>
                      <a:pPr algn="ctr">
                        <a:spcAft>
                          <a:spcPts val="0"/>
                        </a:spcAft>
                      </a:pPr>
                      <a:r>
                        <a:rPr lang="en-US" sz="1800" b="1" dirty="0" err="1">
                          <a:solidFill>
                            <a:schemeClr val="bg1"/>
                          </a:solidFill>
                          <a:effectLst/>
                          <a:latin typeface="+mj-lt"/>
                          <a:ea typeface="宋体"/>
                        </a:rPr>
                        <a:t>Undist</a:t>
                      </a:r>
                      <a:r>
                        <a:rPr lang="en-US" sz="1800" b="1" dirty="0">
                          <a:solidFill>
                            <a:schemeClr val="bg1"/>
                          </a:solidFill>
                          <a:effectLst/>
                          <a:latin typeface="+mj-lt"/>
                          <a:ea typeface="宋体"/>
                        </a:rPr>
                        <a:t>.</a:t>
                      </a:r>
                      <a:endParaRPr lang="zh-CN" sz="1800" b="1" dirty="0">
                        <a:solidFill>
                          <a:schemeClr val="bg1"/>
                        </a:solidFill>
                        <a:effectLst/>
                        <a:latin typeface="+mj-lt"/>
                        <a:ea typeface="宋体"/>
                      </a:endParaRPr>
                    </a:p>
                    <a:p>
                      <a:pPr algn="ctr">
                        <a:spcAft>
                          <a:spcPts val="0"/>
                        </a:spcAft>
                      </a:pPr>
                      <a:r>
                        <a:rPr lang="en-US" sz="1800" b="1" dirty="0">
                          <a:solidFill>
                            <a:schemeClr val="bg1"/>
                          </a:solidFill>
                          <a:effectLst/>
                          <a:latin typeface="+mj-lt"/>
                          <a:ea typeface="宋体"/>
                        </a:rPr>
                        <a:t>Pairs</a:t>
                      </a:r>
                      <a:endParaRPr lang="zh-CN" sz="1800" b="1" dirty="0">
                        <a:solidFill>
                          <a:schemeClr val="bg1"/>
                        </a:solidFill>
                        <a:effectLst/>
                        <a:latin typeface="+mj-lt"/>
                        <a:ea typeface="宋体"/>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CN" sz="1800" b="1" kern="1200" dirty="0" smtClean="0">
                          <a:solidFill>
                            <a:schemeClr val="bg1"/>
                          </a:solidFill>
                          <a:effectLst/>
                          <a:latin typeface="+mn-lt"/>
                          <a:ea typeface="+mn-ea"/>
                          <a:cs typeface="+mn-cs"/>
                        </a:rPr>
                        <a:t>DC</a:t>
                      </a:r>
                      <a:endParaRPr lang="zh-CN" altLang="zh-CN" sz="1800" b="1" kern="1200" dirty="0" smtClean="0">
                        <a:solidFill>
                          <a:schemeClr val="bg1"/>
                        </a:solidFill>
                        <a:effectLst/>
                        <a:latin typeface="+mn-lt"/>
                        <a:ea typeface="+mn-ea"/>
                        <a:cs typeface="+mn-cs"/>
                      </a:endParaRPr>
                    </a:p>
                    <a:p>
                      <a:pPr algn="ctr"/>
                      <a:r>
                        <a:rPr lang="en-US" altLang="zh-CN" sz="1800" b="1" kern="1200" dirty="0" smtClean="0">
                          <a:solidFill>
                            <a:schemeClr val="bg1"/>
                          </a:solidFill>
                          <a:effectLst/>
                          <a:latin typeface="+mn-lt"/>
                          <a:ea typeface="+mn-ea"/>
                          <a:cs typeface="+mn-cs"/>
                        </a:rPr>
                        <a:t>(%)</a:t>
                      </a:r>
                      <a:endParaRPr lang="zh-CN" altLang="en-US" sz="1800" b="1" dirty="0">
                        <a:solidFill>
                          <a:schemeClr val="bg1"/>
                        </a:solidFill>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CN" sz="1800" b="1" kern="1200" dirty="0" smtClean="0">
                          <a:solidFill>
                            <a:schemeClr val="bg1"/>
                          </a:solidFill>
                          <a:effectLst/>
                          <a:latin typeface="+mn-lt"/>
                          <a:ea typeface="+mn-ea"/>
                          <a:cs typeface="+mn-cs"/>
                        </a:rPr>
                        <a:t>CPU*</a:t>
                      </a:r>
                      <a:endParaRPr lang="zh-CN" altLang="zh-CN" sz="1800" b="1" kern="1200" dirty="0" smtClean="0">
                        <a:solidFill>
                          <a:schemeClr val="bg1"/>
                        </a:solidFill>
                        <a:effectLst/>
                        <a:latin typeface="+mn-lt"/>
                        <a:ea typeface="+mn-ea"/>
                        <a:cs typeface="+mn-cs"/>
                      </a:endParaRPr>
                    </a:p>
                    <a:p>
                      <a:pPr algn="ctr"/>
                      <a:r>
                        <a:rPr lang="en-US" altLang="zh-CN" sz="1800" b="1" kern="1200" dirty="0" smtClean="0">
                          <a:solidFill>
                            <a:schemeClr val="bg1"/>
                          </a:solidFill>
                          <a:effectLst/>
                          <a:latin typeface="+mn-lt"/>
                          <a:ea typeface="+mn-ea"/>
                          <a:cs typeface="+mn-cs"/>
                        </a:rPr>
                        <a:t>Time</a:t>
                      </a:r>
                      <a:endParaRPr lang="zh-CN" altLang="zh-CN" sz="1800" b="1" kern="1200" dirty="0" smtClean="0">
                        <a:solidFill>
                          <a:schemeClr val="bg1"/>
                        </a:solidFill>
                        <a:effectLst/>
                        <a:latin typeface="+mn-lt"/>
                        <a:ea typeface="+mn-ea"/>
                        <a:cs typeface="+mn-cs"/>
                      </a:endParaRPr>
                    </a:p>
                    <a:p>
                      <a:pPr algn="ctr"/>
                      <a:r>
                        <a:rPr lang="en-US" altLang="zh-CN" sz="1800" b="1" kern="1200" dirty="0" smtClean="0">
                          <a:solidFill>
                            <a:schemeClr val="bg1"/>
                          </a:solidFill>
                          <a:effectLst/>
                          <a:latin typeface="+mn-lt"/>
                          <a:ea typeface="+mn-ea"/>
                          <a:cs typeface="+mn-cs"/>
                        </a:rPr>
                        <a:t>(sec.)</a:t>
                      </a:r>
                      <a:endParaRPr lang="zh-CN" altLang="en-US" sz="1800" b="1" dirty="0">
                        <a:solidFill>
                          <a:schemeClr val="bg1"/>
                        </a:solidFill>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2060"/>
                    </a:solidFill>
                  </a:tcPr>
                </a:tc>
              </a:tr>
              <a:tr h="43156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s27</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46</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11</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a:solidFill>
                            <a:srgbClr val="000000"/>
                          </a:solidFill>
                          <a:effectLst/>
                          <a:latin typeface="Times New Roman"/>
                          <a:ea typeface="宋体"/>
                        </a:rPr>
                        <a:t>100.0</a:t>
                      </a:r>
                      <a:endParaRPr lang="zh-CN" sz="2000" b="1">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a:solidFill>
                            <a:srgbClr val="000000"/>
                          </a:solidFill>
                          <a:effectLst/>
                          <a:latin typeface="Times New Roman"/>
                          <a:ea typeface="宋体"/>
                        </a:rPr>
                        <a:t>29</a:t>
                      </a:r>
                      <a:endParaRPr lang="zh-CN" sz="2000" b="1">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a:solidFill>
                            <a:srgbClr val="000000"/>
                          </a:solidFill>
                          <a:effectLst/>
                          <a:latin typeface="Times New Roman"/>
                          <a:ea typeface="宋体"/>
                        </a:rPr>
                        <a:t>54.3</a:t>
                      </a:r>
                      <a:endParaRPr lang="zh-CN" sz="2000" b="1">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17</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a:solidFill>
                            <a:srgbClr val="000000"/>
                          </a:solidFill>
                          <a:effectLst/>
                          <a:latin typeface="Times New Roman"/>
                          <a:ea typeface="宋体"/>
                        </a:rPr>
                        <a:t>1</a:t>
                      </a:r>
                      <a:endParaRPr lang="zh-CN" sz="2000" b="1">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smtClean="0">
                          <a:solidFill>
                            <a:srgbClr val="000000"/>
                          </a:solidFill>
                          <a:effectLst/>
                          <a:latin typeface="Times New Roman"/>
                          <a:ea typeface="宋体"/>
                        </a:rPr>
                        <a:t>100</a:t>
                      </a:r>
                      <a:endParaRPr lang="zh-CN" sz="2000" b="1">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a:solidFill>
                            <a:srgbClr val="000000"/>
                          </a:solidFill>
                          <a:effectLst/>
                          <a:latin typeface="Times New Roman"/>
                          <a:ea typeface="宋体"/>
                        </a:rPr>
                        <a:t>12.9</a:t>
                      </a:r>
                      <a:endParaRPr lang="zh-CN" sz="2000" b="1">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43156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s298</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385</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44</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79.9</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a:solidFill>
                            <a:srgbClr val="000000"/>
                          </a:solidFill>
                          <a:effectLst/>
                          <a:latin typeface="Times New Roman"/>
                          <a:ea typeface="宋体"/>
                        </a:rPr>
                        <a:t>106</a:t>
                      </a:r>
                      <a:endParaRPr lang="zh-CN" sz="2000" b="1">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a:solidFill>
                            <a:srgbClr val="000000"/>
                          </a:solidFill>
                          <a:effectLst/>
                          <a:latin typeface="Times New Roman"/>
                          <a:ea typeface="宋体"/>
                        </a:rPr>
                        <a:t>62.4</a:t>
                      </a:r>
                      <a:endParaRPr lang="zh-CN" sz="2000" b="1">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a:solidFill>
                            <a:srgbClr val="000000"/>
                          </a:solidFill>
                          <a:effectLst/>
                          <a:latin typeface="Times New Roman"/>
                          <a:ea typeface="宋体"/>
                        </a:rPr>
                        <a:t>28</a:t>
                      </a:r>
                      <a:endParaRPr lang="zh-CN" sz="2000" b="1">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a:solidFill>
                            <a:srgbClr val="000000"/>
                          </a:solidFill>
                          <a:effectLst/>
                          <a:latin typeface="Times New Roman"/>
                          <a:ea typeface="宋体"/>
                        </a:rPr>
                        <a:t>47</a:t>
                      </a:r>
                      <a:endParaRPr lang="zh-CN" sz="2000" b="1">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smtClean="0">
                          <a:solidFill>
                            <a:srgbClr val="000000"/>
                          </a:solidFill>
                          <a:effectLst/>
                          <a:latin typeface="Times New Roman"/>
                          <a:ea typeface="宋体"/>
                        </a:rPr>
                        <a:t>77.7</a:t>
                      </a:r>
                      <a:endParaRPr lang="zh-CN" sz="2000" b="1">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a:solidFill>
                            <a:srgbClr val="000000"/>
                          </a:solidFill>
                          <a:effectLst/>
                          <a:latin typeface="Times New Roman"/>
                          <a:ea typeface="宋体"/>
                        </a:rPr>
                        <a:t>44.2</a:t>
                      </a:r>
                      <a:endParaRPr lang="zh-CN" sz="2000" b="1">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43156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s420</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622</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113</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85.4</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429</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a:solidFill>
                            <a:srgbClr val="000000"/>
                          </a:solidFill>
                          <a:effectLst/>
                          <a:latin typeface="Times New Roman"/>
                          <a:ea typeface="宋体"/>
                        </a:rPr>
                        <a:t>54.9</a:t>
                      </a:r>
                      <a:endParaRPr lang="zh-CN" sz="2000" b="1">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47</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a:solidFill>
                            <a:srgbClr val="000000"/>
                          </a:solidFill>
                          <a:effectLst/>
                          <a:latin typeface="Times New Roman"/>
                          <a:ea typeface="宋体"/>
                        </a:rPr>
                        <a:t>170</a:t>
                      </a:r>
                      <a:endParaRPr lang="zh-CN" sz="2000" b="1">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smtClean="0">
                          <a:solidFill>
                            <a:srgbClr val="000000"/>
                          </a:solidFill>
                          <a:effectLst/>
                          <a:latin typeface="Times New Roman"/>
                          <a:ea typeface="宋体"/>
                        </a:rPr>
                        <a:t>81.0</a:t>
                      </a:r>
                      <a:endParaRPr lang="zh-CN" sz="2000" b="1">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a:solidFill>
                            <a:srgbClr val="000000"/>
                          </a:solidFill>
                          <a:effectLst/>
                          <a:latin typeface="Times New Roman"/>
                          <a:ea typeface="宋体"/>
                        </a:rPr>
                        <a:t>155.1</a:t>
                      </a:r>
                      <a:endParaRPr lang="zh-CN" sz="2000" b="1">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43156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lnSpc>
                          <a:spcPct val="150000"/>
                        </a:lnSpc>
                        <a:spcAft>
                          <a:spcPts val="0"/>
                        </a:spcAft>
                      </a:pPr>
                      <a:r>
                        <a:rPr lang="en-US" sz="2000" b="1" kern="1200" dirty="0">
                          <a:solidFill>
                            <a:srgbClr val="000000"/>
                          </a:solidFill>
                          <a:effectLst/>
                          <a:latin typeface="Times New Roman"/>
                          <a:ea typeface="宋体"/>
                          <a:cs typeface="+mn-cs"/>
                        </a:rPr>
                        <a:t>s526</a:t>
                      </a:r>
                      <a:endParaRPr lang="zh-CN" sz="2000" b="1" kern="1200" dirty="0">
                        <a:solidFill>
                          <a:srgbClr val="000000"/>
                        </a:solidFill>
                        <a:effectLst/>
                        <a:latin typeface="Times New Roman"/>
                        <a:ea typeface="宋体"/>
                        <a:cs typeface="+mn-cs"/>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lnSpc>
                          <a:spcPct val="150000"/>
                        </a:lnSpc>
                        <a:spcAft>
                          <a:spcPts val="0"/>
                        </a:spcAft>
                      </a:pPr>
                      <a:r>
                        <a:rPr lang="en-US" sz="2000" b="1" kern="1200" dirty="0">
                          <a:solidFill>
                            <a:srgbClr val="000000"/>
                          </a:solidFill>
                          <a:effectLst/>
                          <a:latin typeface="Times New Roman"/>
                          <a:ea typeface="宋体"/>
                          <a:cs typeface="+mn-cs"/>
                        </a:rPr>
                        <a:t>570</a:t>
                      </a:r>
                      <a:endParaRPr lang="zh-CN" sz="2000" b="1" kern="1200" dirty="0">
                        <a:solidFill>
                          <a:srgbClr val="000000"/>
                        </a:solidFill>
                        <a:effectLst/>
                        <a:latin typeface="Times New Roman"/>
                        <a:ea typeface="宋体"/>
                        <a:cs typeface="+mn-cs"/>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lnSpc>
                          <a:spcPct val="150000"/>
                        </a:lnSpc>
                        <a:spcAft>
                          <a:spcPts val="0"/>
                        </a:spcAft>
                      </a:pPr>
                      <a:r>
                        <a:rPr lang="en-US" sz="2000" b="1" kern="1200" dirty="0" smtClean="0">
                          <a:solidFill>
                            <a:srgbClr val="000000"/>
                          </a:solidFill>
                          <a:effectLst/>
                          <a:latin typeface="Times New Roman"/>
                          <a:ea typeface="宋体"/>
                          <a:cs typeface="+mn-cs"/>
                        </a:rPr>
                        <a:t>86</a:t>
                      </a:r>
                      <a:endParaRPr lang="zh-CN" sz="2000" b="1" kern="1200" dirty="0">
                        <a:solidFill>
                          <a:srgbClr val="000000"/>
                        </a:solidFill>
                        <a:effectLst/>
                        <a:latin typeface="Times New Roman"/>
                        <a:ea typeface="宋体"/>
                        <a:cs typeface="+mn-cs"/>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lnSpc>
                          <a:spcPct val="150000"/>
                        </a:lnSpc>
                        <a:spcAft>
                          <a:spcPts val="0"/>
                        </a:spcAft>
                      </a:pPr>
                      <a:r>
                        <a:rPr lang="en-US" sz="2000" b="1" kern="1200" dirty="0" smtClean="0">
                          <a:solidFill>
                            <a:srgbClr val="000000"/>
                          </a:solidFill>
                          <a:effectLst/>
                          <a:latin typeface="Times New Roman"/>
                          <a:ea typeface="宋体"/>
                          <a:cs typeface="+mn-cs"/>
                        </a:rPr>
                        <a:t>62.5</a:t>
                      </a:r>
                      <a:endParaRPr lang="zh-CN" sz="2000" b="1" kern="1200" dirty="0">
                        <a:solidFill>
                          <a:srgbClr val="000000"/>
                        </a:solidFill>
                        <a:effectLst/>
                        <a:latin typeface="Times New Roman"/>
                        <a:ea typeface="宋体"/>
                        <a:cs typeface="+mn-cs"/>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lnSpc>
                          <a:spcPct val="150000"/>
                        </a:lnSpc>
                        <a:spcAft>
                          <a:spcPts val="0"/>
                        </a:spcAft>
                      </a:pPr>
                      <a:r>
                        <a:rPr lang="en-US" sz="2000" b="1" kern="1200" dirty="0" smtClean="0">
                          <a:solidFill>
                            <a:srgbClr val="000000"/>
                          </a:solidFill>
                          <a:effectLst/>
                          <a:latin typeface="Times New Roman"/>
                          <a:ea typeface="宋体"/>
                          <a:cs typeface="+mn-cs"/>
                        </a:rPr>
                        <a:t>226</a:t>
                      </a:r>
                      <a:endParaRPr lang="zh-CN" sz="2000" b="1" kern="1200" dirty="0">
                        <a:solidFill>
                          <a:srgbClr val="000000"/>
                        </a:solidFill>
                        <a:effectLst/>
                        <a:latin typeface="Times New Roman"/>
                        <a:ea typeface="宋体"/>
                        <a:cs typeface="+mn-cs"/>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lnSpc>
                          <a:spcPct val="150000"/>
                        </a:lnSpc>
                        <a:spcAft>
                          <a:spcPts val="0"/>
                        </a:spcAft>
                      </a:pPr>
                      <a:r>
                        <a:rPr lang="en-US" sz="2000" b="1" kern="1200" dirty="0" smtClean="0">
                          <a:solidFill>
                            <a:srgbClr val="000000"/>
                          </a:solidFill>
                          <a:effectLst/>
                          <a:latin typeface="Times New Roman"/>
                          <a:ea typeface="宋体"/>
                          <a:cs typeface="+mn-cs"/>
                        </a:rPr>
                        <a:t>47.8</a:t>
                      </a:r>
                      <a:endParaRPr lang="zh-CN" sz="2000" b="1" kern="1200" dirty="0">
                        <a:solidFill>
                          <a:srgbClr val="000000"/>
                        </a:solidFill>
                        <a:effectLst/>
                        <a:latin typeface="Times New Roman"/>
                        <a:ea typeface="宋体"/>
                        <a:cs typeface="+mn-cs"/>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lnSpc>
                          <a:spcPct val="150000"/>
                        </a:lnSpc>
                        <a:spcAft>
                          <a:spcPts val="0"/>
                        </a:spcAft>
                      </a:pPr>
                      <a:r>
                        <a:rPr lang="en-US" sz="2000" b="1" kern="1200" dirty="0" smtClean="0">
                          <a:solidFill>
                            <a:srgbClr val="000000"/>
                          </a:solidFill>
                          <a:effectLst/>
                          <a:latin typeface="Times New Roman"/>
                          <a:ea typeface="宋体"/>
                          <a:cs typeface="+mn-cs"/>
                        </a:rPr>
                        <a:t>28</a:t>
                      </a:r>
                      <a:endParaRPr lang="zh-CN" sz="2000" b="1" kern="1200" dirty="0">
                        <a:solidFill>
                          <a:srgbClr val="000000"/>
                        </a:solidFill>
                        <a:effectLst/>
                        <a:latin typeface="Times New Roman"/>
                        <a:ea typeface="宋体"/>
                        <a:cs typeface="+mn-cs"/>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lnSpc>
                          <a:spcPct val="150000"/>
                        </a:lnSpc>
                        <a:spcAft>
                          <a:spcPts val="0"/>
                        </a:spcAft>
                      </a:pPr>
                      <a:r>
                        <a:rPr lang="en-US" sz="2000" b="1" kern="1200" dirty="0" smtClean="0">
                          <a:solidFill>
                            <a:srgbClr val="000000"/>
                          </a:solidFill>
                          <a:effectLst/>
                          <a:latin typeface="Times New Roman"/>
                          <a:ea typeface="宋体"/>
                          <a:cs typeface="+mn-cs"/>
                        </a:rPr>
                        <a:t>98</a:t>
                      </a:r>
                      <a:endParaRPr lang="zh-CN" sz="2000" b="1" kern="1200" dirty="0">
                        <a:solidFill>
                          <a:srgbClr val="000000"/>
                        </a:solidFill>
                        <a:effectLst/>
                        <a:latin typeface="Times New Roman"/>
                        <a:ea typeface="宋体"/>
                        <a:cs typeface="+mn-cs"/>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lnSpc>
                          <a:spcPct val="150000"/>
                        </a:lnSpc>
                        <a:spcAft>
                          <a:spcPts val="0"/>
                        </a:spcAft>
                      </a:pPr>
                      <a:r>
                        <a:rPr lang="en-US" sz="2000" b="1" kern="1200" dirty="0" smtClean="0">
                          <a:solidFill>
                            <a:srgbClr val="000000"/>
                          </a:solidFill>
                          <a:effectLst/>
                          <a:latin typeface="Times New Roman"/>
                          <a:ea typeface="宋体"/>
                          <a:cs typeface="+mn-cs"/>
                        </a:rPr>
                        <a:t>58.1</a:t>
                      </a:r>
                      <a:endParaRPr lang="zh-CN" sz="2000" b="1" kern="1200" dirty="0">
                        <a:solidFill>
                          <a:srgbClr val="000000"/>
                        </a:solidFill>
                        <a:effectLst/>
                        <a:latin typeface="Times New Roman"/>
                        <a:ea typeface="宋体"/>
                        <a:cs typeface="+mn-cs"/>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lnSpc>
                          <a:spcPct val="150000"/>
                        </a:lnSpc>
                        <a:spcAft>
                          <a:spcPts val="0"/>
                        </a:spcAft>
                      </a:pPr>
                      <a:r>
                        <a:rPr lang="en-US" sz="2000" b="1" kern="1200" dirty="0" smtClean="0">
                          <a:solidFill>
                            <a:srgbClr val="000000"/>
                          </a:solidFill>
                          <a:effectLst/>
                          <a:latin typeface="Times New Roman"/>
                          <a:ea typeface="宋体"/>
                          <a:cs typeface="+mn-cs"/>
                        </a:rPr>
                        <a:t>52.1</a:t>
                      </a:r>
                      <a:endParaRPr lang="zh-CN" sz="2000" b="1" kern="1200" dirty="0">
                        <a:solidFill>
                          <a:srgbClr val="000000"/>
                        </a:solidFill>
                        <a:effectLst/>
                        <a:latin typeface="Times New Roman"/>
                        <a:ea typeface="宋体"/>
                        <a:cs typeface="+mn-cs"/>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43156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s838</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a:solidFill>
                            <a:srgbClr val="000000"/>
                          </a:solidFill>
                          <a:effectLst/>
                          <a:latin typeface="Times New Roman"/>
                          <a:ea typeface="宋体"/>
                        </a:rPr>
                        <a:t>1254</a:t>
                      </a:r>
                      <a:endParaRPr lang="zh-CN" sz="2000" b="1">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231</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83.6</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895</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53.3</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95</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a:solidFill>
                            <a:srgbClr val="000000"/>
                          </a:solidFill>
                          <a:effectLst/>
                          <a:latin typeface="Times New Roman"/>
                          <a:ea typeface="宋体"/>
                        </a:rPr>
                        <a:t>356</a:t>
                      </a:r>
                      <a:endParaRPr lang="zh-CN" sz="2000" b="1">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smtClean="0">
                          <a:solidFill>
                            <a:srgbClr val="000000"/>
                          </a:solidFill>
                          <a:effectLst/>
                          <a:latin typeface="Times New Roman"/>
                          <a:ea typeface="宋体"/>
                        </a:rPr>
                        <a:t>78.5</a:t>
                      </a:r>
                      <a:endParaRPr lang="zh-CN" sz="2000" b="1">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a:solidFill>
                            <a:srgbClr val="000000"/>
                          </a:solidFill>
                          <a:effectLst/>
                          <a:latin typeface="Times New Roman"/>
                          <a:ea typeface="宋体"/>
                        </a:rPr>
                        <a:t>539.8</a:t>
                      </a:r>
                      <a:endParaRPr lang="zh-CN" sz="2000" b="1">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43156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a:solidFill>
                            <a:srgbClr val="000000"/>
                          </a:solidFill>
                          <a:effectLst/>
                          <a:latin typeface="Times New Roman"/>
                          <a:ea typeface="宋体"/>
                        </a:rPr>
                        <a:t>s1423</a:t>
                      </a:r>
                      <a:endParaRPr lang="zh-CN" sz="2000" b="1">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2199</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114</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a:solidFill>
                            <a:srgbClr val="000000"/>
                          </a:solidFill>
                          <a:effectLst/>
                          <a:latin typeface="Times New Roman"/>
                          <a:ea typeface="宋体"/>
                        </a:rPr>
                        <a:t>92.0</a:t>
                      </a:r>
                      <a:endParaRPr lang="zh-CN" sz="2000" b="1">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355</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80.5</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73</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199</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smtClean="0">
                          <a:solidFill>
                            <a:srgbClr val="000000"/>
                          </a:solidFill>
                          <a:effectLst/>
                          <a:latin typeface="Times New Roman"/>
                          <a:ea typeface="宋体"/>
                        </a:rPr>
                        <a:t>92.1</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279.3</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43156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s5378</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6007</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smtClean="0">
                          <a:solidFill>
                            <a:srgbClr val="000000"/>
                          </a:solidFill>
                          <a:effectLst/>
                          <a:latin typeface="Times New Roman"/>
                          <a:ea typeface="宋体"/>
                        </a:rPr>
                        <a:t>230</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90.6</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877</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83.1</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340</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98</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smtClean="0">
                          <a:solidFill>
                            <a:srgbClr val="000000"/>
                          </a:solidFill>
                          <a:effectLst/>
                          <a:latin typeface="Times New Roman"/>
                          <a:ea typeface="宋体"/>
                        </a:rPr>
                        <a:t>91.0</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US" sz="2000" b="1" dirty="0">
                          <a:solidFill>
                            <a:srgbClr val="000000"/>
                          </a:solidFill>
                          <a:effectLst/>
                          <a:latin typeface="Times New Roman"/>
                          <a:ea typeface="宋体"/>
                        </a:rPr>
                        <a:t>1879.8</a:t>
                      </a:r>
                      <a:endParaRPr lang="zh-CN" sz="2000" b="1" dirty="0">
                        <a:solidFill>
                          <a:srgbClr val="000000"/>
                        </a:solidFill>
                        <a:effectLst/>
                        <a:latin typeface="Times New Roman"/>
                        <a:ea typeface="宋体"/>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bl>
          </a:graphicData>
        </a:graphic>
      </p:graphicFrame>
      <p:sp>
        <p:nvSpPr>
          <p:cNvPr id="11" name="TextBox 10"/>
          <p:cNvSpPr txBox="1"/>
          <p:nvPr/>
        </p:nvSpPr>
        <p:spPr>
          <a:xfrm>
            <a:off x="307228" y="6144344"/>
            <a:ext cx="8534400" cy="38100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smtClean="0">
                <a:ln>
                  <a:noFill/>
                </a:ln>
                <a:solidFill>
                  <a:prstClr val="black"/>
                </a:solidFill>
                <a:effectLst/>
                <a:uLnTx/>
                <a:uFillTx/>
              </a:rPr>
              <a:t>*Hardware configuration: 2.6GHz CPU,  3.86GB RAM, Intel Core i5 </a:t>
            </a:r>
            <a:endParaRPr kumimoji="0" lang="zh-CN" altLang="en-US" sz="18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2080903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26</a:t>
            </a:fld>
            <a:endParaRPr lang="zh-CN" altLang="en-US"/>
          </a:p>
        </p:txBody>
      </p:sp>
      <p:cxnSp>
        <p:nvCxnSpPr>
          <p:cNvPr id="10" name="直接连接符 9"/>
          <p:cNvCxnSpPr/>
          <p:nvPr/>
        </p:nvCxnSpPr>
        <p:spPr>
          <a:xfrm>
            <a:off x="323528" y="1268760"/>
            <a:ext cx="856895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 name="标题 1"/>
          <p:cNvSpPr txBox="1">
            <a:spLocks/>
          </p:cNvSpPr>
          <p:nvPr/>
        </p:nvSpPr>
        <p:spPr bwMode="auto">
          <a:xfrm>
            <a:off x="323528" y="506760"/>
            <a:ext cx="8208912"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Autofit/>
          </a:bodyPr>
          <a:lstStyle>
            <a:lvl1pPr algn="l" defTabSz="457200" rtl="0" eaLnBrk="1" fontAlgn="base" hangingPunct="1">
              <a:spcBef>
                <a:spcPct val="0"/>
              </a:spcBef>
              <a:spcAft>
                <a:spcPct val="0"/>
              </a:spcAft>
              <a:defRPr sz="3500" b="1" kern="1200">
                <a:solidFill>
                  <a:srgbClr val="003263"/>
                </a:solidFill>
                <a:latin typeface="Calibri"/>
                <a:ea typeface="Calibri" pitchFamily="34" charset="0"/>
                <a:cs typeface="Calibri"/>
              </a:defRPr>
            </a:lvl1pPr>
            <a:lvl2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2pPr>
            <a:lvl3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3pPr>
            <a:lvl4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4pPr>
            <a:lvl5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5pPr>
            <a:lvl6pPr marL="4572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6pPr>
            <a:lvl7pPr marL="9144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7pPr>
            <a:lvl8pPr marL="13716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8pPr>
            <a:lvl9pPr marL="18288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3200" b="1" i="0" u="none" strike="noStrike" kern="1200" cap="none" spc="0" normalizeH="0" baseline="0" noProof="0" dirty="0" smtClean="0">
                <a:ln>
                  <a:noFill/>
                </a:ln>
                <a:solidFill>
                  <a:srgbClr val="003263"/>
                </a:solidFill>
                <a:effectLst/>
                <a:uLnTx/>
                <a:uFillTx/>
                <a:latin typeface="Calibri"/>
              </a:rPr>
              <a:t>Comparing</a:t>
            </a:r>
            <a:r>
              <a:rPr kumimoji="0" lang="en-US" altLang="zh-CN" sz="3200" b="1" i="0" u="none" strike="noStrike" kern="1200" cap="none" spc="0" normalizeH="0" noProof="0" dirty="0" smtClean="0">
                <a:ln>
                  <a:noFill/>
                </a:ln>
                <a:solidFill>
                  <a:srgbClr val="003263"/>
                </a:solidFill>
                <a:effectLst/>
                <a:uLnTx/>
                <a:uFillTx/>
                <a:latin typeface="Calibri"/>
              </a:rPr>
              <a:t> </a:t>
            </a:r>
            <a:r>
              <a:rPr kumimoji="0" lang="en-US" altLang="zh-CN" sz="3200" b="1" i="0" u="none" strike="noStrike" kern="1200" cap="none" spc="0" normalizeH="0" baseline="0" noProof="0" dirty="0" smtClean="0">
                <a:ln>
                  <a:noFill/>
                </a:ln>
                <a:solidFill>
                  <a:srgbClr val="003263"/>
                </a:solidFill>
                <a:effectLst/>
                <a:uLnTx/>
                <a:uFillTx/>
                <a:latin typeface="Calibri"/>
              </a:rPr>
              <a:t>Detection Test and Diagnosis Test </a:t>
            </a:r>
            <a:endParaRPr kumimoji="0" lang="zh-CN" altLang="en-US" sz="3200" b="1" i="0" u="none" strike="noStrike" kern="1200" cap="none" spc="0" normalizeH="0" baseline="0" noProof="0" dirty="0">
              <a:ln>
                <a:noFill/>
              </a:ln>
              <a:solidFill>
                <a:srgbClr val="003263"/>
              </a:solidFill>
              <a:effectLst/>
              <a:uLnTx/>
              <a:uFillTx/>
              <a:latin typeface="Calibri"/>
            </a:endParaRPr>
          </a:p>
        </p:txBody>
      </p:sp>
      <p:graphicFrame>
        <p:nvGraphicFramePr>
          <p:cNvPr id="5" name="内容占位符 3"/>
          <p:cNvGraphicFramePr>
            <a:graphicFrameLocks/>
          </p:cNvGraphicFramePr>
          <p:nvPr>
            <p:extLst>
              <p:ext uri="{D42A27DB-BD31-4B8C-83A1-F6EECF244321}">
                <p14:modId xmlns:p14="http://schemas.microsoft.com/office/powerpoint/2010/main" val="2017101363"/>
              </p:ext>
            </p:extLst>
          </p:nvPr>
        </p:nvGraphicFramePr>
        <p:xfrm>
          <a:off x="539552" y="1856036"/>
          <a:ext cx="7488832"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5508104" y="1030084"/>
            <a:ext cx="3888432" cy="3046988"/>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2400" b="0" i="0" u="none" strike="noStrike" kern="0" cap="none" spc="0" normalizeH="0" baseline="0" noProof="0" dirty="0">
              <a:ln>
                <a:noFill/>
              </a:ln>
              <a:solidFill>
                <a:prstClr val="black"/>
              </a:solidFill>
              <a:effectLst/>
              <a:uLnTx/>
              <a:uFillTx/>
              <a:latin typeface="Calibri"/>
              <a:ea typeface="宋体"/>
              <a:cs typeface="+mn-cs"/>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zh-CN" sz="2400" b="0" i="0" u="none" strike="noStrike" kern="0" cap="none" spc="0" normalizeH="0" baseline="0" noProof="0" dirty="0" smtClean="0">
                <a:ln>
                  <a:noFill/>
                </a:ln>
                <a:solidFill>
                  <a:prstClr val="black"/>
                </a:solidFill>
                <a:effectLst/>
                <a:uLnTx/>
                <a:uFillTx/>
                <a:latin typeface="Calibri"/>
                <a:ea typeface="宋体"/>
                <a:cs typeface="+mn-cs"/>
              </a:rPr>
              <a:t>A clear decrease of Undistinguished fault pair after two-timeframe expansion ATPG model based exclusive test generation</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zh-CN" altLang="en-US" sz="2400" b="0" i="0" u="none" strike="noStrike" kern="0" cap="none" spc="0" normalizeH="0" baseline="0" noProof="0" dirty="0">
              <a:ln>
                <a:noFill/>
              </a:ln>
              <a:solidFill>
                <a:prstClr val="black"/>
              </a:solidFill>
              <a:effectLst/>
              <a:uLnTx/>
              <a:uFillTx/>
              <a:latin typeface="Calibri"/>
              <a:ea typeface="宋体"/>
              <a:cs typeface="+mn-cs"/>
            </a:endParaRPr>
          </a:p>
        </p:txBody>
      </p:sp>
      <p:sp>
        <p:nvSpPr>
          <p:cNvPr id="7" name="TextBox 6"/>
          <p:cNvSpPr txBox="1"/>
          <p:nvPr/>
        </p:nvSpPr>
        <p:spPr>
          <a:xfrm flipV="1">
            <a:off x="179512" y="2132856"/>
            <a:ext cx="461665" cy="3538736"/>
          </a:xfrm>
          <a:prstGeom prst="rect">
            <a:avLst/>
          </a:prstGeom>
          <a:noFill/>
        </p:spPr>
        <p:txBody>
          <a:bodyPr vert="eaVert"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1" i="0" u="none" strike="noStrike" kern="0" cap="none" spc="0" normalizeH="0" baseline="0" noProof="0" dirty="0">
                <a:ln>
                  <a:noFill/>
                </a:ln>
                <a:solidFill>
                  <a:prstClr val="black"/>
                </a:solidFill>
                <a:effectLst/>
                <a:uLnTx/>
                <a:uFillTx/>
              </a:rPr>
              <a:t>No. of Undistinguished Fault </a:t>
            </a:r>
            <a:r>
              <a:rPr kumimoji="0" lang="en-US" altLang="zh-CN" sz="1800" b="1" i="0" u="none" strike="noStrike" kern="0" cap="none" spc="0" normalizeH="0" baseline="0" noProof="0" dirty="0" smtClean="0">
                <a:ln>
                  <a:noFill/>
                </a:ln>
                <a:solidFill>
                  <a:prstClr val="black"/>
                </a:solidFill>
                <a:effectLst/>
                <a:uLnTx/>
                <a:uFillTx/>
              </a:rPr>
              <a:t>Pairs</a:t>
            </a:r>
            <a:endParaRPr kumimoji="0" lang="zh-CN" altLang="en-US" sz="1800" b="1"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1794371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27</a:t>
            </a:fld>
            <a:endParaRPr lang="zh-CN" altLang="en-US"/>
          </a:p>
        </p:txBody>
      </p:sp>
      <p:cxnSp>
        <p:nvCxnSpPr>
          <p:cNvPr id="10" name="直接连接符 9"/>
          <p:cNvCxnSpPr/>
          <p:nvPr/>
        </p:nvCxnSpPr>
        <p:spPr>
          <a:xfrm>
            <a:off x="323528" y="1268760"/>
            <a:ext cx="856895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 name="标题 1"/>
          <p:cNvSpPr txBox="1">
            <a:spLocks/>
          </p:cNvSpPr>
          <p:nvPr/>
        </p:nvSpPr>
        <p:spPr bwMode="auto">
          <a:xfrm>
            <a:off x="149894" y="540836"/>
            <a:ext cx="8536906"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Autofit/>
          </a:bodyPr>
          <a:lstStyle>
            <a:lvl1pPr algn="l" defTabSz="457200" rtl="0" eaLnBrk="1" fontAlgn="base" hangingPunct="1">
              <a:spcBef>
                <a:spcPct val="0"/>
              </a:spcBef>
              <a:spcAft>
                <a:spcPct val="0"/>
              </a:spcAft>
              <a:defRPr sz="3500" b="1" kern="1200">
                <a:solidFill>
                  <a:srgbClr val="003263"/>
                </a:solidFill>
                <a:latin typeface="Calibri"/>
                <a:ea typeface="Calibri" pitchFamily="34" charset="0"/>
                <a:cs typeface="Calibri"/>
              </a:defRPr>
            </a:lvl1pPr>
            <a:lvl2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2pPr>
            <a:lvl3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3pPr>
            <a:lvl4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4pPr>
            <a:lvl5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5pPr>
            <a:lvl6pPr marL="4572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6pPr>
            <a:lvl7pPr marL="9144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7pPr>
            <a:lvl8pPr marL="13716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8pPr>
            <a:lvl9pPr marL="18288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3200" b="1" i="0" u="none" strike="noStrike" kern="1200" cap="none" spc="0" normalizeH="0" baseline="0" noProof="0" dirty="0" smtClean="0">
                <a:ln>
                  <a:noFill/>
                </a:ln>
                <a:solidFill>
                  <a:srgbClr val="003263"/>
                </a:solidFill>
                <a:effectLst/>
                <a:uLnTx/>
                <a:uFillTx/>
                <a:latin typeface="Calibri"/>
              </a:rPr>
              <a:t>Comparing Detection Test and Diagnosis Test </a:t>
            </a:r>
            <a:endParaRPr kumimoji="0" lang="zh-CN" altLang="en-US" sz="3200" b="1" i="0" u="none" strike="noStrike" kern="1200" cap="none" spc="0" normalizeH="0" baseline="0" noProof="0" dirty="0">
              <a:ln>
                <a:noFill/>
              </a:ln>
              <a:solidFill>
                <a:srgbClr val="003263"/>
              </a:solidFill>
              <a:effectLst/>
              <a:uLnTx/>
              <a:uFillTx/>
              <a:latin typeface="Calibri"/>
            </a:endParaRPr>
          </a:p>
        </p:txBody>
      </p:sp>
      <p:graphicFrame>
        <p:nvGraphicFramePr>
          <p:cNvPr id="5" name="图表 4"/>
          <p:cNvGraphicFramePr/>
          <p:nvPr>
            <p:extLst>
              <p:ext uri="{D42A27DB-BD31-4B8C-83A1-F6EECF244321}">
                <p14:modId xmlns:p14="http://schemas.microsoft.com/office/powerpoint/2010/main" val="2400996703"/>
              </p:ext>
            </p:extLst>
          </p:nvPr>
        </p:nvGraphicFramePr>
        <p:xfrm>
          <a:off x="611560" y="1851248"/>
          <a:ext cx="7416824" cy="462257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5562383" y="1268760"/>
            <a:ext cx="3546121" cy="304698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2400" b="0" i="0" u="none" strike="noStrike" kern="0" cap="none" spc="0" normalizeH="0" baseline="0" noProof="0" dirty="0">
              <a:ln>
                <a:noFill/>
              </a:ln>
              <a:solidFill>
                <a:prstClr val="black"/>
              </a:solidFill>
              <a:effectLst/>
              <a:uLnTx/>
              <a:uFillTx/>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zh-CN" sz="2400" b="0" i="0" u="none" strike="noStrike" kern="0" cap="none" spc="0" normalizeH="0" baseline="0" noProof="0" dirty="0" smtClean="0">
                <a:ln>
                  <a:noFill/>
                </a:ln>
                <a:solidFill>
                  <a:prstClr val="black"/>
                </a:solidFill>
                <a:effectLst/>
                <a:uLnTx/>
                <a:uFillTx/>
              </a:rPr>
              <a:t>DC improvement achieved after two-timeframe expansion ATPG model based exclusive test generation</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zh-CN" altLang="en-US" sz="2400" b="0" i="0" u="none" strike="noStrike" kern="0" cap="none" spc="0" normalizeH="0" baseline="0" noProof="0" dirty="0">
              <a:ln>
                <a:noFill/>
              </a:ln>
              <a:solidFill>
                <a:prstClr val="black"/>
              </a:solidFill>
              <a:effectLst/>
              <a:uLnTx/>
              <a:uFillTx/>
            </a:endParaRPr>
          </a:p>
        </p:txBody>
      </p:sp>
      <p:sp>
        <p:nvSpPr>
          <p:cNvPr id="7" name="TextBox 6"/>
          <p:cNvSpPr txBox="1"/>
          <p:nvPr/>
        </p:nvSpPr>
        <p:spPr>
          <a:xfrm flipV="1">
            <a:off x="77306" y="2348880"/>
            <a:ext cx="492443" cy="2880320"/>
          </a:xfrm>
          <a:prstGeom prst="rect">
            <a:avLst/>
          </a:prstGeom>
          <a:noFill/>
        </p:spPr>
        <p:txBody>
          <a:bodyPr vert="eaVert"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b="1" i="0" u="none" strike="noStrike" kern="0" cap="none" spc="0" normalizeH="0" baseline="0" noProof="0" dirty="0" smtClean="0">
                <a:ln>
                  <a:noFill/>
                </a:ln>
                <a:solidFill>
                  <a:prstClr val="black"/>
                </a:solidFill>
                <a:effectLst/>
                <a:uLnTx/>
                <a:uFillTx/>
              </a:rPr>
              <a:t>Diagnostic Coverage (%)</a:t>
            </a:r>
            <a:endParaRPr kumimoji="0" lang="zh-CN" altLang="en-US" sz="2000" b="1"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42265733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28</a:t>
            </a:fld>
            <a:endParaRPr lang="zh-CN" altLang="en-US"/>
          </a:p>
        </p:txBody>
      </p:sp>
      <p:cxnSp>
        <p:nvCxnSpPr>
          <p:cNvPr id="10" name="直接连接符 9"/>
          <p:cNvCxnSpPr/>
          <p:nvPr/>
        </p:nvCxnSpPr>
        <p:spPr>
          <a:xfrm>
            <a:off x="323528" y="1268760"/>
            <a:ext cx="856895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 name="标题 1"/>
          <p:cNvSpPr txBox="1">
            <a:spLocks/>
          </p:cNvSpPr>
          <p:nvPr/>
        </p:nvSpPr>
        <p:spPr bwMode="auto">
          <a:xfrm>
            <a:off x="411863" y="506760"/>
            <a:ext cx="663182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Autofit/>
          </a:bodyPr>
          <a:lstStyle>
            <a:lvl1pPr algn="l" defTabSz="457200" rtl="0" eaLnBrk="1" fontAlgn="base" hangingPunct="1">
              <a:spcBef>
                <a:spcPct val="0"/>
              </a:spcBef>
              <a:spcAft>
                <a:spcPct val="0"/>
              </a:spcAft>
              <a:defRPr sz="3500" b="1" kern="1200">
                <a:solidFill>
                  <a:srgbClr val="003263"/>
                </a:solidFill>
                <a:latin typeface="Calibri"/>
                <a:ea typeface="Calibri" pitchFamily="34" charset="0"/>
                <a:cs typeface="Calibri"/>
              </a:defRPr>
            </a:lvl1pPr>
            <a:lvl2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2pPr>
            <a:lvl3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3pPr>
            <a:lvl4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4pPr>
            <a:lvl5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5pPr>
            <a:lvl6pPr marL="4572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6pPr>
            <a:lvl7pPr marL="9144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7pPr>
            <a:lvl8pPr marL="13716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8pPr>
            <a:lvl9pPr marL="18288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altLang="zh-CN" sz="3200" noProof="0" dirty="0"/>
              <a:t>C</a:t>
            </a:r>
            <a:r>
              <a:rPr kumimoji="0" lang="en-US" altLang="zh-CN" sz="3200" b="1" i="0" u="none" strike="noStrike" kern="1200" cap="none" spc="0" normalizeH="0" baseline="0" noProof="0" dirty="0" smtClean="0">
                <a:ln>
                  <a:noFill/>
                </a:ln>
                <a:solidFill>
                  <a:srgbClr val="003263"/>
                </a:solidFill>
                <a:effectLst/>
                <a:uLnTx/>
                <a:uFillTx/>
                <a:latin typeface="Calibri"/>
              </a:rPr>
              <a:t>omparison</a:t>
            </a:r>
            <a:r>
              <a:rPr kumimoji="0" lang="en-US" altLang="zh-CN" sz="3200" b="1" i="0" u="none" strike="noStrike" kern="1200" cap="none" spc="0" normalizeH="0" noProof="0" dirty="0" smtClean="0">
                <a:ln>
                  <a:noFill/>
                </a:ln>
                <a:solidFill>
                  <a:srgbClr val="003263"/>
                </a:solidFill>
                <a:effectLst/>
                <a:uLnTx/>
                <a:uFillTx/>
                <a:latin typeface="Calibri"/>
              </a:rPr>
              <a:t> with </a:t>
            </a:r>
            <a:r>
              <a:rPr lang="en-US" altLang="zh-CN" sz="3200" noProof="0" dirty="0" smtClean="0"/>
              <a:t>P</a:t>
            </a:r>
            <a:r>
              <a:rPr kumimoji="0" lang="en-US" altLang="zh-CN" sz="3200" b="1" i="0" u="none" strike="noStrike" kern="1200" cap="none" spc="0" normalizeH="0" baseline="0" noProof="0" dirty="0" smtClean="0">
                <a:ln>
                  <a:noFill/>
                </a:ln>
                <a:solidFill>
                  <a:srgbClr val="003263"/>
                </a:solidFill>
                <a:effectLst/>
                <a:uLnTx/>
                <a:uFillTx/>
                <a:latin typeface="Calibri"/>
              </a:rPr>
              <a:t>revious </a:t>
            </a:r>
            <a:r>
              <a:rPr lang="en-US" altLang="zh-CN" sz="3200" noProof="0" dirty="0" smtClean="0"/>
              <a:t>W</a:t>
            </a:r>
            <a:r>
              <a:rPr kumimoji="0" lang="en-US" altLang="zh-CN" sz="3200" b="1" i="0" u="none" strike="noStrike" kern="1200" cap="none" spc="0" normalizeH="0" baseline="0" noProof="0" dirty="0" smtClean="0">
                <a:ln>
                  <a:noFill/>
                </a:ln>
                <a:solidFill>
                  <a:srgbClr val="003263"/>
                </a:solidFill>
                <a:effectLst/>
                <a:uLnTx/>
                <a:uFillTx/>
                <a:latin typeface="Calibri"/>
              </a:rPr>
              <a:t>ork</a:t>
            </a:r>
            <a:endParaRPr kumimoji="0" lang="zh-CN" altLang="en-US" sz="3200" b="1" i="0" u="none" strike="noStrike" kern="1200" cap="none" spc="0" normalizeH="0" baseline="0" noProof="0" dirty="0">
              <a:ln>
                <a:noFill/>
              </a:ln>
              <a:solidFill>
                <a:srgbClr val="003263"/>
              </a:solidFill>
              <a:effectLst/>
              <a:uLnTx/>
              <a:uFillTx/>
              <a:latin typeface="Calibri"/>
            </a:endParaRPr>
          </a:p>
        </p:txBody>
      </p:sp>
      <p:graphicFrame>
        <p:nvGraphicFramePr>
          <p:cNvPr id="5" name="表格 4"/>
          <p:cNvGraphicFramePr>
            <a:graphicFrameLocks noGrp="1"/>
          </p:cNvGraphicFramePr>
          <p:nvPr>
            <p:extLst>
              <p:ext uri="{D42A27DB-BD31-4B8C-83A1-F6EECF244321}">
                <p14:modId xmlns:p14="http://schemas.microsoft.com/office/powerpoint/2010/main" val="3133794125"/>
              </p:ext>
            </p:extLst>
          </p:nvPr>
        </p:nvGraphicFramePr>
        <p:xfrm>
          <a:off x="414291" y="1340768"/>
          <a:ext cx="8229599" cy="3323803"/>
        </p:xfrm>
        <a:graphic>
          <a:graphicData uri="http://schemas.openxmlformats.org/drawingml/2006/table">
            <a:tbl>
              <a:tblPr firstRow="1" firstCol="1" bandRow="1"/>
              <a:tblGrid>
                <a:gridCol w="1175657"/>
                <a:gridCol w="1338943"/>
                <a:gridCol w="1012371"/>
                <a:gridCol w="1175657"/>
                <a:gridCol w="1175657"/>
                <a:gridCol w="1175657"/>
                <a:gridCol w="1175657"/>
              </a:tblGrid>
              <a:tr h="885403">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lnSpc>
                          <a:spcPct val="100000"/>
                        </a:lnSpc>
                        <a:spcAft>
                          <a:spcPts val="0"/>
                        </a:spcAft>
                      </a:pPr>
                      <a:r>
                        <a:rPr lang="en-US" sz="1800" dirty="0">
                          <a:effectLst/>
                        </a:rPr>
                        <a:t>Circuit</a:t>
                      </a:r>
                      <a:endParaRPr lang="zh-CN" sz="1800"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lnSpc>
                          <a:spcPct val="100000"/>
                        </a:lnSpc>
                        <a:spcAft>
                          <a:spcPts val="0"/>
                        </a:spcAft>
                      </a:pPr>
                      <a:r>
                        <a:rPr lang="en-US" sz="1800" dirty="0">
                          <a:effectLst/>
                        </a:rPr>
                        <a:t>No. of</a:t>
                      </a:r>
                      <a:endParaRPr lang="zh-CN" sz="1800" dirty="0">
                        <a:effectLst/>
                      </a:endParaRPr>
                    </a:p>
                    <a:p>
                      <a:pPr algn="ctr">
                        <a:lnSpc>
                          <a:spcPct val="100000"/>
                        </a:lnSpc>
                        <a:spcAft>
                          <a:spcPts val="0"/>
                        </a:spcAft>
                      </a:pPr>
                      <a:r>
                        <a:rPr lang="en-US" sz="1800" dirty="0" smtClean="0">
                          <a:effectLst/>
                        </a:rPr>
                        <a:t>Test Vector</a:t>
                      </a:r>
                      <a:r>
                        <a:rPr lang="en-US" sz="1800" baseline="0" dirty="0" smtClean="0">
                          <a:effectLst/>
                        </a:rPr>
                        <a:t> (</a:t>
                      </a:r>
                      <a:r>
                        <a:rPr lang="en-US" sz="1800" baseline="0" dirty="0" err="1" smtClean="0">
                          <a:effectLst/>
                        </a:rPr>
                        <a:t>det</a:t>
                      </a:r>
                      <a:r>
                        <a:rPr lang="en-US" sz="1800" baseline="0" dirty="0" smtClean="0">
                          <a:effectLst/>
                        </a:rPr>
                        <a:t>.+Diag.)</a:t>
                      </a:r>
                      <a:endParaRPr lang="zh-CN" sz="1800"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lnSpc>
                          <a:spcPct val="100000"/>
                        </a:lnSpc>
                        <a:spcAft>
                          <a:spcPts val="0"/>
                        </a:spcAft>
                      </a:pPr>
                      <a:r>
                        <a:rPr lang="en-US" sz="1800" dirty="0">
                          <a:effectLst/>
                        </a:rPr>
                        <a:t>DC</a:t>
                      </a:r>
                      <a:endParaRPr lang="zh-CN" sz="1800" dirty="0">
                        <a:effectLst/>
                      </a:endParaRPr>
                    </a:p>
                    <a:p>
                      <a:pPr algn="ctr">
                        <a:lnSpc>
                          <a:spcPct val="100000"/>
                        </a:lnSpc>
                        <a:spcAft>
                          <a:spcPts val="0"/>
                        </a:spcAft>
                      </a:pPr>
                      <a:r>
                        <a:rPr lang="en-US" sz="1800" dirty="0">
                          <a:effectLst/>
                        </a:rPr>
                        <a:t>(%)</a:t>
                      </a:r>
                      <a:endParaRPr lang="zh-CN" sz="1800"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lnSpc>
                          <a:spcPct val="100000"/>
                        </a:lnSpc>
                        <a:spcAft>
                          <a:spcPts val="0"/>
                        </a:spcAft>
                      </a:pPr>
                      <a:r>
                        <a:rPr lang="en-US" sz="1800" dirty="0">
                          <a:effectLst/>
                        </a:rPr>
                        <a:t>No. of</a:t>
                      </a:r>
                      <a:endParaRPr lang="zh-CN" sz="1800" dirty="0">
                        <a:effectLst/>
                      </a:endParaRPr>
                    </a:p>
                    <a:p>
                      <a:pPr algn="ctr">
                        <a:lnSpc>
                          <a:spcPct val="100000"/>
                        </a:lnSpc>
                        <a:spcAft>
                          <a:spcPts val="0"/>
                        </a:spcAft>
                      </a:pPr>
                      <a:r>
                        <a:rPr lang="en-US" sz="1800" dirty="0" err="1">
                          <a:effectLst/>
                        </a:rPr>
                        <a:t>Unidist</a:t>
                      </a:r>
                      <a:r>
                        <a:rPr lang="en-US" sz="1800" dirty="0">
                          <a:effectLst/>
                        </a:rPr>
                        <a:t>.</a:t>
                      </a:r>
                      <a:endParaRPr lang="zh-CN" sz="1800" dirty="0">
                        <a:effectLst/>
                      </a:endParaRPr>
                    </a:p>
                    <a:p>
                      <a:pPr algn="ctr">
                        <a:lnSpc>
                          <a:spcPct val="100000"/>
                        </a:lnSpc>
                        <a:spcAft>
                          <a:spcPts val="0"/>
                        </a:spcAft>
                      </a:pPr>
                      <a:r>
                        <a:rPr lang="en-US" sz="1800" dirty="0">
                          <a:effectLst/>
                        </a:rPr>
                        <a:t>groups</a:t>
                      </a:r>
                      <a:endParaRPr lang="zh-CN" sz="1800"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lnSpc>
                          <a:spcPct val="100000"/>
                        </a:lnSpc>
                        <a:spcAft>
                          <a:spcPts val="0"/>
                        </a:spcAft>
                      </a:pPr>
                      <a:r>
                        <a:rPr lang="en-US" sz="1800" dirty="0">
                          <a:effectLst/>
                        </a:rPr>
                        <a:t>Largest</a:t>
                      </a:r>
                      <a:endParaRPr lang="zh-CN" sz="1800" dirty="0">
                        <a:effectLst/>
                      </a:endParaRPr>
                    </a:p>
                    <a:p>
                      <a:pPr algn="ctr">
                        <a:lnSpc>
                          <a:spcPct val="100000"/>
                        </a:lnSpc>
                        <a:spcAft>
                          <a:spcPts val="0"/>
                        </a:spcAft>
                      </a:pPr>
                      <a:r>
                        <a:rPr lang="en-US" sz="1800" dirty="0">
                          <a:effectLst/>
                        </a:rPr>
                        <a:t>Groups</a:t>
                      </a:r>
                      <a:endParaRPr lang="zh-CN" sz="1800" dirty="0">
                        <a:effectLst/>
                      </a:endParaRPr>
                    </a:p>
                    <a:p>
                      <a:pPr algn="ctr">
                        <a:lnSpc>
                          <a:spcPct val="100000"/>
                        </a:lnSpc>
                        <a:spcAft>
                          <a:spcPts val="0"/>
                        </a:spcAft>
                      </a:pPr>
                      <a:r>
                        <a:rPr lang="en-US" sz="1800" dirty="0">
                          <a:effectLst/>
                        </a:rPr>
                        <a:t>size</a:t>
                      </a:r>
                      <a:endParaRPr lang="zh-CN" sz="1800"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lnSpc>
                          <a:spcPct val="100000"/>
                        </a:lnSpc>
                        <a:spcAft>
                          <a:spcPts val="0"/>
                        </a:spcAft>
                      </a:pPr>
                      <a:r>
                        <a:rPr lang="en-US" sz="1800" dirty="0">
                          <a:effectLst/>
                        </a:rPr>
                        <a:t>No. of</a:t>
                      </a:r>
                      <a:endParaRPr lang="zh-CN" sz="1800" dirty="0">
                        <a:effectLst/>
                      </a:endParaRPr>
                    </a:p>
                    <a:p>
                      <a:pPr algn="ctr">
                        <a:lnSpc>
                          <a:spcPct val="100000"/>
                        </a:lnSpc>
                        <a:spcAft>
                          <a:spcPts val="0"/>
                        </a:spcAft>
                      </a:pPr>
                      <a:r>
                        <a:rPr lang="en-US" sz="1800" dirty="0" err="1">
                          <a:effectLst/>
                        </a:rPr>
                        <a:t>Undist</a:t>
                      </a:r>
                      <a:r>
                        <a:rPr lang="en-US" sz="1800" dirty="0">
                          <a:effectLst/>
                        </a:rPr>
                        <a:t>.</a:t>
                      </a:r>
                      <a:endParaRPr lang="zh-CN" sz="1800" dirty="0">
                        <a:effectLst/>
                      </a:endParaRPr>
                    </a:p>
                    <a:p>
                      <a:pPr algn="ctr">
                        <a:lnSpc>
                          <a:spcPct val="100000"/>
                        </a:lnSpc>
                        <a:spcAft>
                          <a:spcPts val="0"/>
                        </a:spcAft>
                      </a:pPr>
                      <a:r>
                        <a:rPr lang="en-US" sz="1800" dirty="0">
                          <a:effectLst/>
                        </a:rPr>
                        <a:t>Pairs</a:t>
                      </a:r>
                      <a:endParaRPr lang="zh-CN" sz="1800"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lnSpc>
                          <a:spcPct val="100000"/>
                        </a:lnSpc>
                        <a:spcAft>
                          <a:spcPts val="0"/>
                        </a:spcAft>
                      </a:pPr>
                      <a:r>
                        <a:rPr lang="en-US" sz="1800" dirty="0" smtClean="0">
                          <a:effectLst/>
                        </a:rPr>
                        <a:t>Diag.</a:t>
                      </a:r>
                      <a:r>
                        <a:rPr lang="en-US" sz="1800" baseline="0" dirty="0" smtClean="0">
                          <a:effectLst/>
                        </a:rPr>
                        <a:t> </a:t>
                      </a:r>
                      <a:r>
                        <a:rPr lang="en-US" sz="1800" dirty="0" smtClean="0">
                          <a:effectLst/>
                        </a:rPr>
                        <a:t>CPU</a:t>
                      </a:r>
                      <a:endParaRPr lang="zh-CN" sz="1800" dirty="0">
                        <a:effectLst/>
                      </a:endParaRPr>
                    </a:p>
                    <a:p>
                      <a:pPr algn="ctr">
                        <a:lnSpc>
                          <a:spcPct val="100000"/>
                        </a:lnSpc>
                        <a:spcAft>
                          <a:spcPts val="0"/>
                        </a:spcAft>
                      </a:pPr>
                      <a:r>
                        <a:rPr lang="en-US" sz="1800" dirty="0" smtClean="0">
                          <a:effectLst/>
                        </a:rPr>
                        <a:t>Time*</a:t>
                      </a:r>
                      <a:endParaRPr lang="zh-CN" sz="1800" dirty="0">
                        <a:effectLst/>
                      </a:endParaRPr>
                    </a:p>
                    <a:p>
                      <a:pPr algn="ctr">
                        <a:lnSpc>
                          <a:spcPct val="100000"/>
                        </a:lnSpc>
                        <a:spcAft>
                          <a:spcPts val="0"/>
                        </a:spcAft>
                      </a:pPr>
                      <a:r>
                        <a:rPr lang="en-US" sz="1800" dirty="0">
                          <a:effectLst/>
                        </a:rPr>
                        <a:t>(sec.)</a:t>
                      </a:r>
                      <a:endParaRPr lang="zh-CN" sz="1800"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270325">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lnSpc>
                          <a:spcPct val="100000"/>
                        </a:lnSpc>
                        <a:spcAft>
                          <a:spcPts val="0"/>
                        </a:spcAft>
                      </a:pPr>
                      <a:r>
                        <a:rPr lang="en-US" sz="1800" dirty="0" smtClean="0">
                          <a:effectLst/>
                        </a:rPr>
                        <a:t>s27</a:t>
                      </a:r>
                      <a:r>
                        <a:rPr lang="en-US" sz="1800" dirty="0">
                          <a:effectLst/>
                        </a:rPr>
                        <a:t> </a:t>
                      </a:r>
                      <a:endParaRPr lang="zh-CN" sz="1800" dirty="0">
                        <a:solidFill>
                          <a:srgbClr val="000000"/>
                        </a:solidFill>
                        <a:effectLst/>
                        <a:latin typeface="Times New Roman"/>
                        <a:ea typeface="宋体"/>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lvl="0" indent="0" algn="just">
                        <a:lnSpc>
                          <a:spcPct val="100000"/>
                        </a:lnSpc>
                        <a:spcAft>
                          <a:spcPts val="0"/>
                        </a:spcAft>
                        <a:buFontTx/>
                        <a:buNone/>
                      </a:pPr>
                      <a:r>
                        <a:rPr lang="en-US" sz="2000" b="1" dirty="0" smtClean="0">
                          <a:effectLst/>
                        </a:rPr>
                        <a:t>(A) 28</a:t>
                      </a:r>
                      <a:endParaRPr lang="zh-CN" sz="2000" b="1"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a:effectLst/>
                        </a:rPr>
                        <a:t>100</a:t>
                      </a:r>
                      <a:endParaRPr lang="zh-CN" sz="2000" b="1">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a:effectLst/>
                        </a:rPr>
                        <a:t>1</a:t>
                      </a:r>
                      <a:endParaRPr lang="zh-CN" sz="2000" b="1">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a:effectLst/>
                        </a:rPr>
                        <a:t>2</a:t>
                      </a:r>
                      <a:endParaRPr lang="zh-CN" sz="2000" b="1">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a:effectLst/>
                        </a:rPr>
                        <a:t>1</a:t>
                      </a:r>
                      <a:endParaRPr lang="zh-CN" sz="2000" b="1">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a:effectLst/>
                        </a:rPr>
                        <a:t>12.9</a:t>
                      </a:r>
                      <a:endParaRPr lang="zh-CN" sz="2000" b="1">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270325">
                <a:tc vMerge="1">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lnSpc>
                          <a:spcPct val="100000"/>
                        </a:lnSpc>
                        <a:spcAft>
                          <a:spcPts val="0"/>
                        </a:spcAft>
                      </a:pPr>
                      <a:endParaRPr lang="zh-CN" sz="1800"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lnSpc>
                          <a:spcPct val="100000"/>
                        </a:lnSpc>
                        <a:spcAft>
                          <a:spcPts val="0"/>
                        </a:spcAft>
                      </a:pPr>
                      <a:r>
                        <a:rPr lang="en-US" sz="2000" b="1" dirty="0">
                          <a:effectLst/>
                        </a:rPr>
                        <a:t>(B) </a:t>
                      </a:r>
                      <a:r>
                        <a:rPr lang="en-US" sz="2000" b="1" dirty="0" smtClean="0">
                          <a:effectLst/>
                        </a:rPr>
                        <a:t>28</a:t>
                      </a:r>
                      <a:endParaRPr lang="zh-CN" sz="2000" b="1"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dirty="0">
                          <a:effectLst/>
                        </a:rPr>
                        <a:t>97.8</a:t>
                      </a:r>
                      <a:endParaRPr lang="zh-CN" sz="2000" b="1"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dirty="0">
                          <a:effectLst/>
                        </a:rPr>
                        <a:t>1</a:t>
                      </a:r>
                      <a:endParaRPr lang="zh-CN" sz="2000" b="1"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a:effectLst/>
                        </a:rPr>
                        <a:t>2</a:t>
                      </a:r>
                      <a:endParaRPr lang="zh-CN" sz="2000" b="1">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a:effectLst/>
                        </a:rPr>
                        <a:t>1</a:t>
                      </a:r>
                      <a:endParaRPr lang="zh-CN" sz="2000" b="1">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a:effectLst/>
                        </a:rPr>
                        <a:t>29</a:t>
                      </a:r>
                      <a:endParaRPr lang="zh-CN" sz="2000" b="1">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270325">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lnSpc>
                          <a:spcPct val="100000"/>
                        </a:lnSpc>
                        <a:spcAft>
                          <a:spcPts val="0"/>
                        </a:spcAft>
                      </a:pPr>
                      <a:r>
                        <a:rPr lang="en-US" sz="1800" dirty="0" smtClean="0">
                          <a:effectLst/>
                        </a:rPr>
                        <a:t>s298</a:t>
                      </a:r>
                      <a:r>
                        <a:rPr lang="en-US" sz="1800" dirty="0">
                          <a:effectLst/>
                        </a:rPr>
                        <a:t> </a:t>
                      </a:r>
                      <a:endParaRPr lang="zh-CN" sz="1800" dirty="0">
                        <a:solidFill>
                          <a:srgbClr val="000000"/>
                        </a:solidFill>
                        <a:effectLst/>
                        <a:latin typeface="Times New Roman"/>
                        <a:ea typeface="宋体"/>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lnSpc>
                          <a:spcPct val="100000"/>
                        </a:lnSpc>
                        <a:spcAft>
                          <a:spcPts val="0"/>
                        </a:spcAft>
                      </a:pPr>
                      <a:r>
                        <a:rPr lang="en-US" sz="2000" b="1" dirty="0">
                          <a:effectLst/>
                        </a:rPr>
                        <a:t>(A) </a:t>
                      </a:r>
                      <a:r>
                        <a:rPr lang="en-US" sz="2000" b="1" dirty="0" smtClean="0">
                          <a:effectLst/>
                        </a:rPr>
                        <a:t>72</a:t>
                      </a:r>
                      <a:endParaRPr lang="zh-CN" sz="2000" b="1"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dirty="0">
                          <a:effectLst/>
                        </a:rPr>
                        <a:t>77.7</a:t>
                      </a:r>
                      <a:endParaRPr lang="zh-CN" sz="2000" b="1"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dirty="0">
                          <a:effectLst/>
                        </a:rPr>
                        <a:t>39</a:t>
                      </a:r>
                      <a:endParaRPr lang="zh-CN" sz="2000" b="1"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dirty="0">
                          <a:effectLst/>
                        </a:rPr>
                        <a:t>4</a:t>
                      </a:r>
                      <a:endParaRPr lang="zh-CN" sz="2000" b="1"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a:effectLst/>
                        </a:rPr>
                        <a:t>47</a:t>
                      </a:r>
                      <a:endParaRPr lang="zh-CN" sz="2000" b="1">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a:effectLst/>
                        </a:rPr>
                        <a:t>44.2</a:t>
                      </a:r>
                      <a:endParaRPr lang="zh-CN" sz="2000" b="1">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270325">
                <a:tc vMerge="1">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lnSpc>
                          <a:spcPct val="100000"/>
                        </a:lnSpc>
                        <a:spcAft>
                          <a:spcPts val="0"/>
                        </a:spcAft>
                      </a:pPr>
                      <a:endParaRPr lang="zh-CN" sz="1800"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lnSpc>
                          <a:spcPct val="100000"/>
                        </a:lnSpc>
                        <a:spcAft>
                          <a:spcPts val="0"/>
                        </a:spcAft>
                      </a:pPr>
                      <a:r>
                        <a:rPr lang="en-US" sz="2000" b="1" dirty="0">
                          <a:effectLst/>
                        </a:rPr>
                        <a:t>(B) </a:t>
                      </a:r>
                      <a:r>
                        <a:rPr lang="en-US" sz="2000" b="1" dirty="0" smtClean="0">
                          <a:effectLst/>
                        </a:rPr>
                        <a:t>70</a:t>
                      </a:r>
                      <a:endParaRPr lang="zh-CN" sz="2000" b="1"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a:effectLst/>
                        </a:rPr>
                        <a:t>70.1</a:t>
                      </a:r>
                      <a:endParaRPr lang="zh-CN" sz="2000" b="1">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a:effectLst/>
                        </a:rPr>
                        <a:t>39</a:t>
                      </a:r>
                      <a:endParaRPr lang="zh-CN" sz="2000" b="1">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dirty="0">
                          <a:effectLst/>
                        </a:rPr>
                        <a:t>4</a:t>
                      </a:r>
                      <a:endParaRPr lang="zh-CN" sz="2000" b="1"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dirty="0">
                          <a:effectLst/>
                        </a:rPr>
                        <a:t>80</a:t>
                      </a:r>
                      <a:endParaRPr lang="zh-CN" sz="2000" b="1"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a:effectLst/>
                        </a:rPr>
                        <a:t>55</a:t>
                      </a:r>
                      <a:endParaRPr lang="zh-CN" sz="2000" b="1">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270325">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lnSpc>
                          <a:spcPct val="100000"/>
                        </a:lnSpc>
                        <a:spcAft>
                          <a:spcPts val="0"/>
                        </a:spcAft>
                      </a:pPr>
                      <a:r>
                        <a:rPr lang="en-US" sz="1800" dirty="0" smtClean="0">
                          <a:effectLst/>
                        </a:rPr>
                        <a:t>s1423</a:t>
                      </a:r>
                      <a:endParaRPr lang="zh-CN" sz="1800" dirty="0">
                        <a:solidFill>
                          <a:srgbClr val="000000"/>
                        </a:solidFill>
                        <a:effectLst/>
                        <a:latin typeface="Times New Roman"/>
                        <a:ea typeface="宋体"/>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lnSpc>
                          <a:spcPct val="100000"/>
                        </a:lnSpc>
                        <a:spcAft>
                          <a:spcPts val="0"/>
                        </a:spcAft>
                      </a:pPr>
                      <a:r>
                        <a:rPr lang="en-US" sz="2000" b="1" dirty="0">
                          <a:effectLst/>
                        </a:rPr>
                        <a:t>(A) </a:t>
                      </a:r>
                      <a:r>
                        <a:rPr lang="en-US" sz="2000" b="1" dirty="0" smtClean="0">
                          <a:effectLst/>
                        </a:rPr>
                        <a:t>187</a:t>
                      </a:r>
                      <a:endParaRPr lang="zh-CN" sz="2000" b="1"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dirty="0">
                          <a:effectLst/>
                        </a:rPr>
                        <a:t>92.1</a:t>
                      </a:r>
                      <a:endParaRPr lang="zh-CN" sz="2000" b="1"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dirty="0">
                          <a:effectLst/>
                        </a:rPr>
                        <a:t>174</a:t>
                      </a:r>
                      <a:endParaRPr lang="zh-CN" sz="2000" b="1"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dirty="0">
                          <a:effectLst/>
                        </a:rPr>
                        <a:t>5</a:t>
                      </a:r>
                      <a:endParaRPr lang="zh-CN" sz="2000" b="1"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dirty="0">
                          <a:effectLst/>
                        </a:rPr>
                        <a:t>199</a:t>
                      </a:r>
                      <a:endParaRPr lang="zh-CN" sz="2000" b="1"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dirty="0">
                          <a:effectLst/>
                        </a:rPr>
                        <a:t>279.3</a:t>
                      </a:r>
                      <a:endParaRPr lang="zh-CN" sz="2000" b="1"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270325">
                <a:tc vMerge="1">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lnSpc>
                          <a:spcPct val="100000"/>
                        </a:lnSpc>
                        <a:spcAft>
                          <a:spcPts val="0"/>
                        </a:spcAft>
                      </a:pPr>
                      <a:endParaRPr lang="zh-CN" sz="1800"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lnSpc>
                          <a:spcPct val="100000"/>
                        </a:lnSpc>
                        <a:spcAft>
                          <a:spcPts val="0"/>
                        </a:spcAft>
                      </a:pPr>
                      <a:r>
                        <a:rPr lang="en-US" sz="2000" b="1" dirty="0">
                          <a:effectLst/>
                        </a:rPr>
                        <a:t>(B) </a:t>
                      </a:r>
                      <a:r>
                        <a:rPr lang="en-US" sz="2000" b="1" dirty="0" smtClean="0">
                          <a:effectLst/>
                        </a:rPr>
                        <a:t>192</a:t>
                      </a:r>
                      <a:endParaRPr lang="zh-CN" sz="2000" b="1"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a:effectLst/>
                        </a:rPr>
                        <a:t>84.2</a:t>
                      </a:r>
                      <a:endParaRPr lang="zh-CN" sz="2000" b="1">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a:effectLst/>
                        </a:rPr>
                        <a:t>182</a:t>
                      </a:r>
                      <a:endParaRPr lang="zh-CN" sz="2000" b="1">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dirty="0">
                          <a:effectLst/>
                        </a:rPr>
                        <a:t>5</a:t>
                      </a:r>
                      <a:endParaRPr lang="zh-CN" sz="2000" b="1"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dirty="0">
                          <a:effectLst/>
                        </a:rPr>
                        <a:t>208</a:t>
                      </a:r>
                      <a:endParaRPr lang="zh-CN" sz="2000" b="1"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dirty="0">
                          <a:effectLst/>
                        </a:rPr>
                        <a:t>845</a:t>
                      </a:r>
                      <a:endParaRPr lang="zh-CN" sz="2000" b="1"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270325">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lnSpc>
                          <a:spcPct val="100000"/>
                        </a:lnSpc>
                        <a:spcAft>
                          <a:spcPts val="0"/>
                        </a:spcAft>
                      </a:pPr>
                      <a:r>
                        <a:rPr lang="en-US" sz="1800" dirty="0" smtClean="0">
                          <a:effectLst/>
                        </a:rPr>
                        <a:t>s5378</a:t>
                      </a:r>
                      <a:endParaRPr lang="zh-CN" sz="1800" dirty="0">
                        <a:solidFill>
                          <a:srgbClr val="000000"/>
                        </a:solidFill>
                        <a:effectLst/>
                        <a:latin typeface="Times New Roman"/>
                        <a:ea typeface="宋体"/>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lnSpc>
                          <a:spcPct val="100000"/>
                        </a:lnSpc>
                        <a:spcAft>
                          <a:spcPts val="0"/>
                        </a:spcAft>
                      </a:pPr>
                      <a:r>
                        <a:rPr lang="en-US" sz="2000" b="1" dirty="0">
                          <a:effectLst/>
                        </a:rPr>
                        <a:t>(A) </a:t>
                      </a:r>
                      <a:r>
                        <a:rPr lang="en-US" sz="2000" b="1" dirty="0" smtClean="0">
                          <a:effectLst/>
                        </a:rPr>
                        <a:t>570</a:t>
                      </a:r>
                      <a:endParaRPr lang="zh-CN" sz="2000" b="1"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a:effectLst/>
                        </a:rPr>
                        <a:t>91.0</a:t>
                      </a:r>
                      <a:endParaRPr lang="zh-CN" sz="2000" b="1">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a:effectLst/>
                        </a:rPr>
                        <a:t>84</a:t>
                      </a:r>
                      <a:endParaRPr lang="zh-CN" sz="2000" b="1">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a:effectLst/>
                        </a:rPr>
                        <a:t>7</a:t>
                      </a:r>
                      <a:endParaRPr lang="zh-CN" sz="2000" b="1">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a:effectLst/>
                        </a:rPr>
                        <a:t>98</a:t>
                      </a:r>
                      <a:endParaRPr lang="zh-CN" sz="2000" b="1">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dirty="0">
                          <a:effectLst/>
                        </a:rPr>
                        <a:t>1879.8</a:t>
                      </a:r>
                      <a:endParaRPr lang="zh-CN" sz="2000" b="1"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270325">
                <a:tc vMerge="1">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lnSpc>
                          <a:spcPct val="100000"/>
                        </a:lnSpc>
                        <a:spcAft>
                          <a:spcPts val="0"/>
                        </a:spcAft>
                      </a:pPr>
                      <a:endParaRPr lang="zh-CN" sz="1800"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lnSpc>
                          <a:spcPct val="100000"/>
                        </a:lnSpc>
                        <a:spcAft>
                          <a:spcPts val="0"/>
                        </a:spcAft>
                      </a:pPr>
                      <a:r>
                        <a:rPr lang="en-US" sz="2000" b="1" dirty="0">
                          <a:effectLst/>
                        </a:rPr>
                        <a:t>(B) </a:t>
                      </a:r>
                      <a:r>
                        <a:rPr lang="en-US" sz="2000" b="1" dirty="0" smtClean="0">
                          <a:effectLst/>
                        </a:rPr>
                        <a:t>603</a:t>
                      </a:r>
                      <a:endParaRPr lang="zh-CN" sz="2000" b="1"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a:effectLst/>
                        </a:rPr>
                        <a:t>89.6</a:t>
                      </a:r>
                      <a:endParaRPr lang="zh-CN" sz="2000" b="1">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a:effectLst/>
                        </a:rPr>
                        <a:t>85</a:t>
                      </a:r>
                      <a:endParaRPr lang="zh-CN" sz="2000" b="1">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a:effectLst/>
                        </a:rPr>
                        <a:t>7</a:t>
                      </a:r>
                      <a:endParaRPr lang="zh-CN" sz="2000" b="1">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a:effectLst/>
                        </a:rPr>
                        <a:t>99</a:t>
                      </a:r>
                      <a:endParaRPr lang="zh-CN" sz="2000" b="1">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b="1" dirty="0">
                          <a:effectLst/>
                        </a:rPr>
                        <a:t>488</a:t>
                      </a:r>
                      <a:endParaRPr lang="zh-CN" sz="2000" b="1" dirty="0">
                        <a:solidFill>
                          <a:srgbClr val="000000"/>
                        </a:solidFill>
                        <a:effectLst/>
                        <a:latin typeface="Times New Roman"/>
                        <a:ea typeface="宋体"/>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bl>
          </a:graphicData>
        </a:graphic>
      </p:graphicFrame>
      <p:sp>
        <p:nvSpPr>
          <p:cNvPr id="6" name="TextBox 5"/>
          <p:cNvSpPr txBox="1"/>
          <p:nvPr/>
        </p:nvSpPr>
        <p:spPr>
          <a:xfrm>
            <a:off x="119268" y="5097378"/>
            <a:ext cx="8892480" cy="707886"/>
          </a:xfrm>
          <a:prstGeom prst="rect">
            <a:avLst/>
          </a:prstGeom>
          <a:noFill/>
        </p:spPr>
        <p:txBody>
          <a:bodyPr wrap="square" rtlCol="0">
            <a:spAutoFit/>
          </a:bodyPr>
          <a:lstStyle/>
          <a:p>
            <a:pPr lvl="0">
              <a:defRPr/>
            </a:pPr>
            <a:r>
              <a:rPr kumimoji="0" lang="en-US" altLang="zh-CN" sz="2000" b="0" i="0" u="none" strike="noStrike" kern="0" cap="none" spc="0" normalizeH="0" baseline="0" noProof="0" dirty="0" smtClean="0">
                <a:ln>
                  <a:noFill/>
                </a:ln>
                <a:solidFill>
                  <a:prstClr val="black"/>
                </a:solidFill>
                <a:effectLst/>
                <a:uLnTx/>
                <a:uFillTx/>
              </a:rPr>
              <a:t>(A) This work, two-timeframe ATPG model,</a:t>
            </a:r>
            <a:r>
              <a:rPr kumimoji="0" lang="en-US" altLang="zh-CN" sz="2000" b="0" i="0" u="none" strike="noStrike" kern="0" cap="none" spc="0" normalizeH="0" noProof="0" dirty="0" smtClean="0">
                <a:ln>
                  <a:noFill/>
                </a:ln>
                <a:solidFill>
                  <a:prstClr val="black"/>
                </a:solidFill>
                <a:effectLst/>
                <a:uLnTx/>
                <a:uFillTx/>
              </a:rPr>
              <a:t> </a:t>
            </a:r>
            <a:r>
              <a:rPr lang="en-US" altLang="zh-CN" sz="2000" kern="0" dirty="0" smtClean="0">
                <a:solidFill>
                  <a:prstClr val="black"/>
                </a:solidFill>
              </a:rPr>
              <a:t>2.0GHz </a:t>
            </a:r>
            <a:r>
              <a:rPr lang="en-US" altLang="zh-CN" sz="2000" kern="0" dirty="0">
                <a:solidFill>
                  <a:prstClr val="black"/>
                </a:solidFill>
              </a:rPr>
              <a:t>CPU, </a:t>
            </a:r>
            <a:r>
              <a:rPr lang="en-US" altLang="zh-CN" sz="2000" kern="0" dirty="0" smtClean="0">
                <a:solidFill>
                  <a:prstClr val="black"/>
                </a:solidFill>
              </a:rPr>
              <a:t>1885MB </a:t>
            </a:r>
            <a:r>
              <a:rPr lang="en-US" altLang="zh-CN" sz="2000" kern="0" dirty="0">
                <a:solidFill>
                  <a:prstClr val="black"/>
                </a:solidFill>
              </a:rPr>
              <a:t>RAM, x86 Linux</a:t>
            </a:r>
            <a:r>
              <a:rPr kumimoji="0" lang="en-US" altLang="zh-CN" sz="2000" b="0" i="0" u="none" strike="noStrike" kern="0" cap="none" spc="0" normalizeH="0" baseline="0" noProof="0" dirty="0" smtClean="0">
                <a:ln>
                  <a:noFill/>
                </a:ln>
                <a:solidFill>
                  <a:prstClr val="black"/>
                </a:solidFill>
                <a:effectLst/>
                <a:uLnTx/>
                <a:uFillTx/>
              </a:rPr>
              <a:t> </a:t>
            </a:r>
          </a:p>
          <a:p>
            <a:pPr lvl="0">
              <a:defRPr/>
            </a:pPr>
            <a:r>
              <a:rPr kumimoji="0" lang="en-US" altLang="zh-CN" sz="2000" b="0" i="0" u="none" strike="noStrike" kern="0" cap="none" spc="0" normalizeH="0" baseline="0" noProof="0" dirty="0" smtClean="0">
                <a:ln>
                  <a:noFill/>
                </a:ln>
                <a:solidFill>
                  <a:prstClr val="black"/>
                </a:solidFill>
                <a:effectLst/>
                <a:uLnTx/>
                <a:uFillTx/>
              </a:rPr>
              <a:t>(B)</a:t>
            </a:r>
            <a:r>
              <a:rPr kumimoji="0" lang="en-US" altLang="zh-CN" sz="2000" b="0" i="0" u="none" strike="noStrike" kern="0" cap="none" spc="0" normalizeH="0" noProof="0" dirty="0" smtClean="0">
                <a:ln>
                  <a:noFill/>
                </a:ln>
                <a:solidFill>
                  <a:prstClr val="black"/>
                </a:solidFill>
                <a:effectLst/>
                <a:uLnTx/>
                <a:uFillTx/>
              </a:rPr>
              <a:t> </a:t>
            </a:r>
            <a:r>
              <a:rPr kumimoji="0" lang="en-US" altLang="zh-CN" sz="2000" b="0" i="0" u="none" strike="noStrike" kern="0" cap="none" spc="0" normalizeH="0" baseline="0" noProof="0" dirty="0" smtClean="0">
                <a:ln>
                  <a:noFill/>
                </a:ln>
                <a:solidFill>
                  <a:prstClr val="black"/>
                </a:solidFill>
                <a:effectLst/>
                <a:uLnTx/>
                <a:uFillTx/>
              </a:rPr>
              <a:t>Previous work, single timeframe ATPG model,</a:t>
            </a:r>
            <a:r>
              <a:rPr kumimoji="0" lang="en-US" altLang="zh-CN" sz="2000" b="0" i="0" u="none" strike="noStrike" kern="0" cap="none" spc="0" normalizeH="0" noProof="0" dirty="0" smtClean="0">
                <a:ln>
                  <a:noFill/>
                </a:ln>
                <a:solidFill>
                  <a:prstClr val="black"/>
                </a:solidFill>
                <a:effectLst/>
                <a:uLnTx/>
                <a:uFillTx/>
              </a:rPr>
              <a:t> </a:t>
            </a:r>
            <a:r>
              <a:rPr lang="en-US" altLang="zh-CN" sz="2000" kern="0" dirty="0">
                <a:solidFill>
                  <a:prstClr val="black"/>
                </a:solidFill>
              </a:rPr>
              <a:t>2.6GHz </a:t>
            </a:r>
            <a:r>
              <a:rPr lang="en-US" altLang="zh-CN" sz="2000" kern="0" dirty="0" smtClean="0">
                <a:solidFill>
                  <a:prstClr val="black"/>
                </a:solidFill>
              </a:rPr>
              <a:t>CPU, 3.86GB, </a:t>
            </a:r>
            <a:r>
              <a:rPr lang="en-US" altLang="zh-CN" sz="2000" kern="0" dirty="0">
                <a:solidFill>
                  <a:prstClr val="black"/>
                </a:solidFill>
              </a:rPr>
              <a:t>Intel Core i5</a:t>
            </a:r>
            <a:endParaRPr kumimoji="0" lang="zh-CN" altLang="en-US" sz="2000" b="0" i="0" u="none" strike="noStrike" kern="0" cap="none" spc="0" normalizeH="0" baseline="0" noProof="0" dirty="0">
              <a:ln>
                <a:noFill/>
              </a:ln>
              <a:solidFill>
                <a:prstClr val="black"/>
              </a:solidFill>
              <a:effectLst/>
              <a:uLnTx/>
              <a:uFillTx/>
            </a:endParaRPr>
          </a:p>
        </p:txBody>
      </p:sp>
      <p:sp>
        <p:nvSpPr>
          <p:cNvPr id="7" name="TextBox 6"/>
          <p:cNvSpPr txBox="1"/>
          <p:nvPr/>
        </p:nvSpPr>
        <p:spPr>
          <a:xfrm>
            <a:off x="333737" y="5940569"/>
            <a:ext cx="8739051" cy="58477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smtClean="0">
                <a:ln>
                  <a:noFill/>
                </a:ln>
                <a:solidFill>
                  <a:prstClr val="black"/>
                </a:solidFill>
                <a:effectLst/>
                <a:uLnTx/>
                <a:uFillTx/>
              </a:rPr>
              <a:t>*Yu Zhang, </a:t>
            </a:r>
            <a:r>
              <a:rPr kumimoji="0" lang="en-US" altLang="zh-CN" sz="1600" b="0" i="0" u="none" strike="noStrike" kern="0" cap="none" spc="0" normalizeH="0" baseline="0" noProof="0" dirty="0">
                <a:ln>
                  <a:noFill/>
                </a:ln>
                <a:solidFill>
                  <a:prstClr val="black"/>
                </a:solidFill>
                <a:effectLst/>
                <a:uLnTx/>
                <a:uFillTx/>
              </a:rPr>
              <a:t>Bei Zhang, and Vishwani D. Agrawal. “Diagnostic Test Generation for Transition Delay Faults Using Stuck-At Fault Detection Tools.” </a:t>
            </a:r>
            <a:r>
              <a:rPr kumimoji="0" lang="en-US" altLang="zh-CN" sz="1600" b="0" i="1" u="none" strike="noStrike" kern="0" cap="none" spc="0" normalizeH="0" baseline="0" noProof="0" dirty="0">
                <a:ln>
                  <a:noFill/>
                </a:ln>
                <a:solidFill>
                  <a:prstClr val="black"/>
                </a:solidFill>
                <a:effectLst/>
                <a:uLnTx/>
                <a:uFillTx/>
              </a:rPr>
              <a:t>J. Electron. Test.</a:t>
            </a:r>
            <a:r>
              <a:rPr kumimoji="0" lang="en-US" altLang="zh-CN" sz="1600" b="0" i="0" u="none" strike="noStrike" kern="0" cap="none" spc="0" normalizeH="0" baseline="0" noProof="0" dirty="0">
                <a:ln>
                  <a:noFill/>
                </a:ln>
                <a:solidFill>
                  <a:prstClr val="black"/>
                </a:solidFill>
                <a:effectLst/>
                <a:uLnTx/>
                <a:uFillTx/>
              </a:rPr>
              <a:t> 30, no. 6 (December 2014): 763–80.</a:t>
            </a:r>
            <a:endParaRPr kumimoji="0" lang="zh-CN" altLang="en-US" sz="1600" b="0" i="0" u="none" strike="noStrike" kern="0" cap="none" spc="0" normalizeH="0" baseline="0" noProof="0" dirty="0">
              <a:ln>
                <a:noFill/>
              </a:ln>
              <a:solidFill>
                <a:prstClr val="black"/>
              </a:solidFill>
              <a:effectLst/>
              <a:uLnTx/>
              <a:uFillTx/>
            </a:endParaRPr>
          </a:p>
        </p:txBody>
      </p:sp>
      <p:sp>
        <p:nvSpPr>
          <p:cNvPr id="9" name="TextBox 8"/>
          <p:cNvSpPr txBox="1"/>
          <p:nvPr/>
        </p:nvSpPr>
        <p:spPr>
          <a:xfrm>
            <a:off x="179512" y="4654297"/>
            <a:ext cx="8893276" cy="43088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200" b="0" i="0" u="none" strike="noStrike" kern="0" cap="none" spc="0" normalizeH="0" baseline="0" noProof="0" dirty="0" smtClean="0">
                <a:ln>
                  <a:noFill/>
                </a:ln>
                <a:solidFill>
                  <a:prstClr val="black"/>
                </a:solidFill>
                <a:effectLst/>
                <a:uLnTx/>
                <a:uFillTx/>
              </a:rPr>
              <a:t>*The detection test CPU time is approximately 5-10% that for Diagnostic test</a:t>
            </a:r>
            <a:endParaRPr kumimoji="0" lang="zh-CN" altLang="en-US" sz="22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2080903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29</a:t>
            </a:fld>
            <a:endParaRPr lang="zh-CN" altLang="en-US"/>
          </a:p>
        </p:txBody>
      </p:sp>
      <p:cxnSp>
        <p:nvCxnSpPr>
          <p:cNvPr id="10" name="直接连接符 9"/>
          <p:cNvCxnSpPr/>
          <p:nvPr/>
        </p:nvCxnSpPr>
        <p:spPr>
          <a:xfrm>
            <a:off x="323528" y="1268760"/>
            <a:ext cx="856895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 name="标题 1"/>
          <p:cNvSpPr txBox="1">
            <a:spLocks/>
          </p:cNvSpPr>
          <p:nvPr/>
        </p:nvSpPr>
        <p:spPr bwMode="auto">
          <a:xfrm>
            <a:off x="476200" y="506760"/>
            <a:ext cx="7624192"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fontScale="97500"/>
          </a:bodyPr>
          <a:lstStyle>
            <a:lvl1pPr algn="l" defTabSz="457200" rtl="0" eaLnBrk="1" fontAlgn="base" hangingPunct="1">
              <a:spcBef>
                <a:spcPct val="0"/>
              </a:spcBef>
              <a:spcAft>
                <a:spcPct val="0"/>
              </a:spcAft>
              <a:defRPr sz="3500" b="1" kern="1200">
                <a:solidFill>
                  <a:srgbClr val="003263"/>
                </a:solidFill>
                <a:latin typeface="Calibri"/>
                <a:ea typeface="Calibri" pitchFamily="34" charset="0"/>
                <a:cs typeface="Calibri"/>
              </a:defRPr>
            </a:lvl1pPr>
            <a:lvl2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2pPr>
            <a:lvl3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3pPr>
            <a:lvl4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4pPr>
            <a:lvl5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5pPr>
            <a:lvl6pPr marL="4572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6pPr>
            <a:lvl7pPr marL="9144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7pPr>
            <a:lvl8pPr marL="13716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8pPr>
            <a:lvl9pPr marL="18288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altLang="zh-CN" sz="3600" noProof="0" dirty="0" smtClean="0"/>
              <a:t>DC (%): C</a:t>
            </a:r>
            <a:r>
              <a:rPr kumimoji="0" lang="en-US" altLang="zh-CN" sz="3600" b="1" i="0" u="none" strike="noStrike" kern="1200" cap="none" spc="0" normalizeH="0" baseline="0" noProof="0" dirty="0" smtClean="0">
                <a:ln>
                  <a:noFill/>
                </a:ln>
                <a:solidFill>
                  <a:srgbClr val="003263"/>
                </a:solidFill>
                <a:effectLst/>
                <a:uLnTx/>
                <a:uFillTx/>
                <a:latin typeface="Calibri"/>
              </a:rPr>
              <a:t>omparison </a:t>
            </a:r>
            <a:r>
              <a:rPr lang="en-US" altLang="zh-CN" sz="3600" dirty="0" smtClean="0"/>
              <a:t>w</a:t>
            </a:r>
            <a:r>
              <a:rPr kumimoji="0" lang="en-US" altLang="zh-CN" sz="3600" b="1" i="0" u="none" strike="noStrike" kern="1200" cap="none" spc="0" normalizeH="0" baseline="0" noProof="0" dirty="0" err="1" smtClean="0">
                <a:ln>
                  <a:noFill/>
                </a:ln>
                <a:solidFill>
                  <a:srgbClr val="003263"/>
                </a:solidFill>
                <a:effectLst/>
                <a:uLnTx/>
                <a:uFillTx/>
                <a:latin typeface="Calibri"/>
              </a:rPr>
              <a:t>ith</a:t>
            </a:r>
            <a:r>
              <a:rPr kumimoji="0" lang="en-US" altLang="zh-CN" sz="3600" b="1" i="0" u="none" strike="noStrike" kern="1200" cap="none" spc="0" normalizeH="0" baseline="0" noProof="0" dirty="0" smtClean="0">
                <a:ln>
                  <a:noFill/>
                </a:ln>
                <a:solidFill>
                  <a:srgbClr val="003263"/>
                </a:solidFill>
                <a:effectLst/>
                <a:uLnTx/>
                <a:uFillTx/>
                <a:latin typeface="Calibri"/>
              </a:rPr>
              <a:t> Previous </a:t>
            </a:r>
            <a:r>
              <a:rPr lang="en-US" altLang="zh-CN" sz="3600" noProof="0" dirty="0" smtClean="0"/>
              <a:t>W</a:t>
            </a:r>
            <a:r>
              <a:rPr kumimoji="0" lang="en-US" altLang="zh-CN" sz="3600" b="1" i="0" u="none" strike="noStrike" kern="1200" cap="none" spc="0" normalizeH="0" baseline="0" noProof="0" dirty="0" smtClean="0">
                <a:ln>
                  <a:noFill/>
                </a:ln>
                <a:solidFill>
                  <a:srgbClr val="003263"/>
                </a:solidFill>
                <a:effectLst/>
                <a:uLnTx/>
                <a:uFillTx/>
                <a:latin typeface="Calibri"/>
              </a:rPr>
              <a:t>ork</a:t>
            </a:r>
            <a:endParaRPr kumimoji="0" lang="zh-CN" altLang="en-US" sz="3500" b="1" i="0" u="none" strike="noStrike" kern="1200" cap="none" spc="0" normalizeH="0" baseline="0" noProof="0" dirty="0">
              <a:ln>
                <a:noFill/>
              </a:ln>
              <a:solidFill>
                <a:srgbClr val="003263"/>
              </a:solidFill>
              <a:effectLst/>
              <a:uLnTx/>
              <a:uFillTx/>
              <a:latin typeface="Calibri"/>
            </a:endParaRPr>
          </a:p>
        </p:txBody>
      </p:sp>
      <p:graphicFrame>
        <p:nvGraphicFramePr>
          <p:cNvPr id="5" name="内容占位符 3"/>
          <p:cNvGraphicFramePr>
            <a:graphicFrameLocks/>
          </p:cNvGraphicFramePr>
          <p:nvPr>
            <p:extLst>
              <p:ext uri="{D42A27DB-BD31-4B8C-83A1-F6EECF244321}">
                <p14:modId xmlns:p14="http://schemas.microsoft.com/office/powerpoint/2010/main" val="1297798052"/>
              </p:ext>
            </p:extLst>
          </p:nvPr>
        </p:nvGraphicFramePr>
        <p:xfrm>
          <a:off x="107504" y="1268760"/>
          <a:ext cx="5562600" cy="4850559"/>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5364088" y="1116360"/>
            <a:ext cx="3733800" cy="489364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2400" b="0" i="0" u="none" strike="noStrike" kern="0" cap="none" spc="0" normalizeH="0" baseline="0" noProof="0" dirty="0">
              <a:ln>
                <a:noFill/>
              </a:ln>
              <a:solidFill>
                <a:prstClr val="black"/>
              </a:solidFill>
              <a:effectLst/>
              <a:uLnTx/>
              <a:uFillTx/>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zh-CN" sz="2400" b="0" i="0" u="none" strike="noStrike" kern="0" cap="none" spc="0" normalizeH="0" baseline="0" noProof="0" dirty="0" smtClean="0">
                <a:ln>
                  <a:noFill/>
                </a:ln>
                <a:solidFill>
                  <a:prstClr val="black"/>
                </a:solidFill>
                <a:effectLst/>
                <a:uLnTx/>
                <a:uFillTx/>
              </a:rPr>
              <a:t>An obvious DC improvement with two-timeframe expansion ATPG model based exclusive test generation</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zh-CN" sz="2400" b="0" i="0" u="none" strike="noStrike" kern="0" cap="none" spc="0" normalizeH="0" baseline="0" noProof="0" dirty="0" smtClean="0">
              <a:ln>
                <a:noFill/>
              </a:ln>
              <a:solidFill>
                <a:prstClr val="black"/>
              </a:solidFill>
              <a:effectLst/>
              <a:uLnTx/>
              <a:uFillTx/>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zh-CN" sz="2400" b="0" i="0" u="none" strike="noStrike" kern="0" cap="none" spc="0" normalizeH="0" baseline="0" noProof="0" dirty="0" smtClean="0">
                <a:ln>
                  <a:noFill/>
                </a:ln>
                <a:solidFill>
                  <a:prstClr val="black"/>
                </a:solidFill>
                <a:effectLst/>
                <a:uLnTx/>
                <a:uFillTx/>
              </a:rPr>
              <a:t>Combinational ATPG has lower complexity </a:t>
            </a:r>
            <a:r>
              <a:rPr lang="en-US" altLang="zh-CN" sz="2400" kern="0" dirty="0" smtClean="0">
                <a:solidFill>
                  <a:prstClr val="black"/>
                </a:solidFill>
              </a:rPr>
              <a:t>for</a:t>
            </a:r>
            <a:r>
              <a:rPr kumimoji="0" lang="en-US" altLang="zh-CN" sz="2400" b="0" i="0" u="none" strike="noStrike" kern="0" cap="none" spc="0" normalizeH="0" baseline="0" noProof="0" dirty="0" smtClean="0">
                <a:ln>
                  <a:noFill/>
                </a:ln>
                <a:solidFill>
                  <a:prstClr val="black"/>
                </a:solidFill>
                <a:effectLst/>
                <a:uLnTx/>
                <a:uFillTx/>
              </a:rPr>
              <a:t> identifying redundant faults and generating exclusive </a:t>
            </a:r>
            <a:r>
              <a:rPr lang="en-US" altLang="zh-CN" sz="2400" kern="0" dirty="0" smtClean="0">
                <a:solidFill>
                  <a:prstClr val="black"/>
                </a:solidFill>
              </a:rPr>
              <a:t>test</a:t>
            </a:r>
            <a:r>
              <a:rPr kumimoji="0" lang="en-US" altLang="zh-CN" sz="2400" b="0" i="0" u="none" strike="noStrike" kern="0" cap="none" spc="0" normalizeH="0" baseline="0" noProof="0" dirty="0" smtClean="0">
                <a:ln>
                  <a:noFill/>
                </a:ln>
                <a:solidFill>
                  <a:prstClr val="black"/>
                </a:solidFill>
                <a:effectLst/>
                <a:uLnTx/>
                <a:uFillTx/>
              </a:rPr>
              <a:t>s</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zh-CN" altLang="en-US" sz="2400" b="0" i="0" u="none" strike="noStrike" kern="0" cap="none" spc="0" normalizeH="0" baseline="0" noProof="0" dirty="0">
              <a:ln>
                <a:noFill/>
              </a:ln>
              <a:solidFill>
                <a:prstClr val="black"/>
              </a:solidFill>
              <a:effectLst/>
              <a:uLnTx/>
              <a:uFillTx/>
            </a:endParaRPr>
          </a:p>
        </p:txBody>
      </p:sp>
      <p:sp>
        <p:nvSpPr>
          <p:cNvPr id="7" name="TextBox 6"/>
          <p:cNvSpPr txBox="1"/>
          <p:nvPr/>
        </p:nvSpPr>
        <p:spPr>
          <a:xfrm>
            <a:off x="107504" y="6093296"/>
            <a:ext cx="8534400" cy="646331"/>
          </a:xfrm>
          <a:prstGeom prst="rect">
            <a:avLst/>
          </a:prstGeom>
          <a:noFill/>
        </p:spPr>
        <p:txBody>
          <a:bodyPr wrap="square" rtlCol="0">
            <a:spAutoFit/>
          </a:bodyPr>
          <a:lstStyle/>
          <a:p>
            <a:r>
              <a:rPr lang="en-US" altLang="zh-CN" kern="0" dirty="0">
                <a:solidFill>
                  <a:prstClr val="black"/>
                </a:solidFill>
              </a:rPr>
              <a:t>*Hardware </a:t>
            </a:r>
            <a:r>
              <a:rPr lang="en-US" altLang="zh-CN" kern="0" dirty="0" smtClean="0">
                <a:solidFill>
                  <a:prstClr val="black"/>
                </a:solidFill>
              </a:rPr>
              <a:t>configuration (A): 2.0GHz </a:t>
            </a:r>
            <a:r>
              <a:rPr lang="en-US" altLang="zh-CN" kern="0" dirty="0">
                <a:solidFill>
                  <a:prstClr val="black"/>
                </a:solidFill>
              </a:rPr>
              <a:t>CPU,  </a:t>
            </a:r>
            <a:r>
              <a:rPr lang="en-US" altLang="zh-CN" kern="0" dirty="0" smtClean="0">
                <a:solidFill>
                  <a:prstClr val="black"/>
                </a:solidFill>
              </a:rPr>
              <a:t>1885MB </a:t>
            </a:r>
            <a:r>
              <a:rPr lang="en-US" altLang="zh-CN" kern="0" dirty="0">
                <a:solidFill>
                  <a:prstClr val="black"/>
                </a:solidFill>
              </a:rPr>
              <a:t>RAM, </a:t>
            </a:r>
            <a:r>
              <a:rPr lang="en-US" altLang="zh-CN" kern="0" dirty="0" smtClean="0">
                <a:solidFill>
                  <a:prstClr val="black"/>
                </a:solidFill>
              </a:rPr>
              <a:t>x86 Linux</a:t>
            </a:r>
            <a:endParaRPr lang="en-US" altLang="zh-CN" kern="0" dirty="0">
              <a:solidFill>
                <a:prstClr val="black"/>
              </a:solidFill>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smtClean="0">
                <a:ln>
                  <a:noFill/>
                </a:ln>
                <a:solidFill>
                  <a:prstClr val="black"/>
                </a:solidFill>
                <a:effectLst/>
                <a:uLnTx/>
                <a:uFillTx/>
              </a:rPr>
              <a:t>  Hardware configuration (B): 2.6GHz CPU,  3.86GB RAM, Intel Core i5</a:t>
            </a:r>
          </a:p>
        </p:txBody>
      </p:sp>
    </p:spTree>
    <p:extLst>
      <p:ext uri="{BB962C8B-B14F-4D97-AF65-F5344CB8AC3E}">
        <p14:creationId xmlns:p14="http://schemas.microsoft.com/office/powerpoint/2010/main" val="3628464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3</a:t>
            </a:fld>
            <a:endParaRPr lang="zh-CN" altLang="en-US"/>
          </a:p>
        </p:txBody>
      </p:sp>
      <p:cxnSp>
        <p:nvCxnSpPr>
          <p:cNvPr id="10" name="直接连接符 9"/>
          <p:cNvCxnSpPr/>
          <p:nvPr/>
        </p:nvCxnSpPr>
        <p:spPr>
          <a:xfrm>
            <a:off x="323528" y="1268760"/>
            <a:ext cx="856895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 name="标题 1"/>
          <p:cNvSpPr txBox="1">
            <a:spLocks/>
          </p:cNvSpPr>
          <p:nvPr/>
        </p:nvSpPr>
        <p:spPr>
          <a:xfrm>
            <a:off x="323528" y="506760"/>
            <a:ext cx="5822950"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fontAlgn="base">
              <a:spcAft>
                <a:spcPct val="0"/>
              </a:spcAft>
            </a:pPr>
            <a:r>
              <a:rPr lang="en-US" altLang="zh-CN" sz="3600" b="1" dirty="0">
                <a:solidFill>
                  <a:srgbClr val="003263"/>
                </a:solidFill>
                <a:latin typeface="Calibri"/>
                <a:ea typeface="Calibri" pitchFamily="34" charset="0"/>
                <a:cs typeface="Calibri"/>
              </a:rPr>
              <a:t>Presentation Outline</a:t>
            </a:r>
            <a:endParaRPr lang="zh-CN" altLang="en-US" sz="3600" b="1" dirty="0">
              <a:solidFill>
                <a:srgbClr val="003263"/>
              </a:solidFill>
              <a:latin typeface="Calibri"/>
              <a:ea typeface="Calibri" pitchFamily="34" charset="0"/>
              <a:cs typeface="Calibri"/>
            </a:endParaRPr>
          </a:p>
        </p:txBody>
      </p:sp>
      <p:sp>
        <p:nvSpPr>
          <p:cNvPr id="5" name="内容占位符 2"/>
          <p:cNvSpPr txBox="1">
            <a:spLocks/>
          </p:cNvSpPr>
          <p:nvPr/>
        </p:nvSpPr>
        <p:spPr>
          <a:xfrm>
            <a:off x="323528" y="1484784"/>
            <a:ext cx="8229600" cy="468076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l" defTabSz="457200" fontAlgn="base">
              <a:spcAft>
                <a:spcPct val="0"/>
              </a:spcAft>
              <a:buFont typeface="Arial" charset="0"/>
              <a:buChar char="•"/>
            </a:pPr>
            <a:r>
              <a:rPr lang="en-US" altLang="zh-CN" sz="3000" dirty="0">
                <a:solidFill>
                  <a:schemeClr val="tx1"/>
                </a:solidFill>
              </a:rPr>
              <a:t>Background</a:t>
            </a:r>
          </a:p>
          <a:p>
            <a:pPr marL="342900" indent="-342900" algn="l" defTabSz="457200" fontAlgn="base">
              <a:spcAft>
                <a:spcPct val="0"/>
              </a:spcAft>
              <a:buFont typeface="Arial" charset="0"/>
              <a:buChar char="•"/>
            </a:pPr>
            <a:r>
              <a:rPr lang="en-US" altLang="zh-CN" sz="3000" dirty="0">
                <a:solidFill>
                  <a:schemeClr val="tx1"/>
                </a:solidFill>
              </a:rPr>
              <a:t>Problem Statement </a:t>
            </a:r>
            <a:endParaRPr lang="en-US" altLang="zh-CN" sz="3000" dirty="0" smtClean="0">
              <a:solidFill>
                <a:schemeClr val="tx1"/>
              </a:solidFill>
            </a:endParaRPr>
          </a:p>
          <a:p>
            <a:pPr marL="342900" indent="-342900" algn="l" defTabSz="457200" fontAlgn="base">
              <a:spcAft>
                <a:spcPct val="0"/>
              </a:spcAft>
              <a:buFont typeface="Arial" charset="0"/>
              <a:buChar char="•"/>
            </a:pPr>
            <a:r>
              <a:rPr lang="en-US" altLang="zh-CN" sz="3000" dirty="0" smtClean="0">
                <a:solidFill>
                  <a:schemeClr val="tx1"/>
                </a:solidFill>
              </a:rPr>
              <a:t>Diagnostic </a:t>
            </a:r>
            <a:r>
              <a:rPr lang="en-US" altLang="zh-CN" sz="3000" dirty="0">
                <a:solidFill>
                  <a:schemeClr val="tx1"/>
                </a:solidFill>
              </a:rPr>
              <a:t>Automatic Test Generation System</a:t>
            </a:r>
          </a:p>
          <a:p>
            <a:pPr marL="342900" indent="-342900" algn="l" defTabSz="457200" fontAlgn="base">
              <a:spcAft>
                <a:spcPct val="0"/>
              </a:spcAft>
              <a:buFont typeface="Arial" charset="0"/>
              <a:buChar char="•"/>
            </a:pPr>
            <a:r>
              <a:rPr lang="en-US" altLang="zh-CN" sz="3000" dirty="0">
                <a:solidFill>
                  <a:schemeClr val="tx1"/>
                </a:solidFill>
              </a:rPr>
              <a:t>Exclusive Test Generation for Transition Delay Fault</a:t>
            </a:r>
          </a:p>
          <a:p>
            <a:pPr marL="342900" indent="-342900" algn="l" defTabSz="457200" fontAlgn="base">
              <a:spcAft>
                <a:spcPct val="0"/>
              </a:spcAft>
              <a:buFont typeface="Arial" charset="0"/>
              <a:buChar char="•"/>
            </a:pPr>
            <a:r>
              <a:rPr lang="en-US" altLang="zh-CN" sz="3000" dirty="0">
                <a:solidFill>
                  <a:schemeClr val="tx1"/>
                </a:solidFill>
              </a:rPr>
              <a:t>Experiment Results</a:t>
            </a:r>
          </a:p>
          <a:p>
            <a:pPr marL="342900" indent="-342900" algn="l" defTabSz="457200" fontAlgn="base">
              <a:spcAft>
                <a:spcPct val="0"/>
              </a:spcAft>
              <a:buFont typeface="Arial" charset="0"/>
              <a:buChar char="•"/>
            </a:pPr>
            <a:r>
              <a:rPr lang="en-US" altLang="zh-CN" sz="3000" dirty="0">
                <a:solidFill>
                  <a:schemeClr val="tx1"/>
                </a:solidFill>
              </a:rPr>
              <a:t>Conclusion and </a:t>
            </a:r>
            <a:r>
              <a:rPr lang="en-US" altLang="zh-CN" sz="3000" dirty="0" smtClean="0">
                <a:solidFill>
                  <a:schemeClr val="tx1"/>
                </a:solidFill>
              </a:rPr>
              <a:t>Future </a:t>
            </a:r>
            <a:r>
              <a:rPr lang="en-US" altLang="zh-CN" sz="3000" dirty="0">
                <a:solidFill>
                  <a:schemeClr val="tx1"/>
                </a:solidFill>
              </a:rPr>
              <a:t>W</a:t>
            </a:r>
            <a:r>
              <a:rPr lang="en-US" altLang="zh-CN" sz="3000" dirty="0" smtClean="0">
                <a:solidFill>
                  <a:schemeClr val="tx1"/>
                </a:solidFill>
              </a:rPr>
              <a:t>ork </a:t>
            </a:r>
            <a:endParaRPr lang="en-US" altLang="zh-CN" sz="3000" dirty="0">
              <a:solidFill>
                <a:schemeClr val="tx1"/>
              </a:solidFill>
            </a:endParaRPr>
          </a:p>
          <a:p>
            <a:pPr marL="342900" indent="-342900" algn="l" defTabSz="457200" fontAlgn="base">
              <a:spcAft>
                <a:spcPct val="0"/>
              </a:spcAft>
              <a:buFont typeface="Arial" charset="0"/>
              <a:buChar char="•"/>
            </a:pPr>
            <a:endParaRPr lang="en-US" altLang="zh-CN" sz="3000" dirty="0">
              <a:solidFill>
                <a:schemeClr val="tx1"/>
              </a:solidFill>
            </a:endParaRPr>
          </a:p>
          <a:p>
            <a:pPr marL="342900" indent="-342900" algn="l" defTabSz="457200" fontAlgn="base">
              <a:spcAft>
                <a:spcPct val="0"/>
              </a:spcAft>
              <a:buFont typeface="Arial" charset="0"/>
              <a:buChar char="•"/>
            </a:pPr>
            <a:endParaRPr lang="en-US" altLang="zh-CN" sz="3000" dirty="0">
              <a:solidFill>
                <a:schemeClr val="tx1"/>
              </a:solidFill>
            </a:endParaRPr>
          </a:p>
        </p:txBody>
      </p:sp>
    </p:spTree>
    <p:extLst>
      <p:ext uri="{BB962C8B-B14F-4D97-AF65-F5344CB8AC3E}">
        <p14:creationId xmlns:p14="http://schemas.microsoft.com/office/powerpoint/2010/main" val="10718852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30</a:t>
            </a:fld>
            <a:endParaRPr lang="zh-CN" altLang="en-US"/>
          </a:p>
        </p:txBody>
      </p:sp>
      <p:cxnSp>
        <p:nvCxnSpPr>
          <p:cNvPr id="10" name="直接连接符 9"/>
          <p:cNvCxnSpPr/>
          <p:nvPr/>
        </p:nvCxnSpPr>
        <p:spPr>
          <a:xfrm>
            <a:off x="323528" y="1268760"/>
            <a:ext cx="856895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 name="标题 1"/>
          <p:cNvSpPr txBox="1">
            <a:spLocks/>
          </p:cNvSpPr>
          <p:nvPr/>
        </p:nvSpPr>
        <p:spPr bwMode="auto">
          <a:xfrm>
            <a:off x="454772" y="506760"/>
            <a:ext cx="58229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a:bodyPr>
          <a:lstStyle>
            <a:lvl1pPr algn="l" defTabSz="457200" rtl="0" eaLnBrk="1" fontAlgn="base" hangingPunct="1">
              <a:spcBef>
                <a:spcPct val="0"/>
              </a:spcBef>
              <a:spcAft>
                <a:spcPct val="0"/>
              </a:spcAft>
              <a:defRPr sz="3500" b="1" kern="1200">
                <a:solidFill>
                  <a:srgbClr val="003263"/>
                </a:solidFill>
                <a:latin typeface="Calibri"/>
                <a:ea typeface="Calibri" pitchFamily="34" charset="0"/>
                <a:cs typeface="Calibri"/>
              </a:defRPr>
            </a:lvl1pPr>
            <a:lvl2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2pPr>
            <a:lvl3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3pPr>
            <a:lvl4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4pPr>
            <a:lvl5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5pPr>
            <a:lvl6pPr marL="4572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6pPr>
            <a:lvl7pPr marL="9144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7pPr>
            <a:lvl8pPr marL="13716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8pPr>
            <a:lvl9pPr marL="18288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3600" b="1" i="0" u="none" strike="noStrike" kern="1200" cap="none" spc="0" normalizeH="0" baseline="0" noProof="0" smtClean="0">
                <a:ln>
                  <a:noFill/>
                </a:ln>
                <a:solidFill>
                  <a:srgbClr val="003263"/>
                </a:solidFill>
                <a:effectLst/>
                <a:uLnTx/>
                <a:uFillTx/>
                <a:latin typeface="Calibri"/>
              </a:rPr>
              <a:t>Conclusion</a:t>
            </a:r>
            <a:endParaRPr kumimoji="0" lang="zh-CN" altLang="en-US" sz="3600" b="1" i="0" u="none" strike="noStrike" kern="1200" cap="none" spc="0" normalizeH="0" baseline="0" noProof="0" dirty="0">
              <a:ln>
                <a:noFill/>
              </a:ln>
              <a:solidFill>
                <a:srgbClr val="003263"/>
              </a:solidFill>
              <a:effectLst/>
              <a:uLnTx/>
              <a:uFillTx/>
              <a:latin typeface="Calibri"/>
            </a:endParaRPr>
          </a:p>
        </p:txBody>
      </p:sp>
      <p:sp>
        <p:nvSpPr>
          <p:cNvPr id="5" name="矩形 4"/>
          <p:cNvSpPr/>
          <p:nvPr/>
        </p:nvSpPr>
        <p:spPr>
          <a:xfrm>
            <a:off x="533400" y="1497360"/>
            <a:ext cx="8153400" cy="4278094"/>
          </a:xfrm>
          <a:prstGeom prst="rect">
            <a:avLst/>
          </a:prstGeom>
        </p:spPr>
        <p:txBody>
          <a:bodyPr wrap="square">
            <a:spAutoFit/>
          </a:bodyPr>
          <a:lstStyle/>
          <a:p>
            <a:pPr marL="457200" marR="0" lvl="0" indent="-457200" defTabSz="91440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ZW" altLang="zh-CN" sz="2800" b="0" i="0" u="none" strike="noStrike" kern="0" cap="none" spc="0" normalizeH="0" baseline="0" noProof="0" dirty="0">
                <a:ln>
                  <a:noFill/>
                </a:ln>
                <a:solidFill>
                  <a:prstClr val="black"/>
                </a:solidFill>
                <a:effectLst/>
                <a:uLnTx/>
                <a:uFillTx/>
              </a:rPr>
              <a:t>A </a:t>
            </a:r>
            <a:r>
              <a:rPr kumimoji="0" lang="en-ZW" altLang="zh-CN" sz="2800" b="0" i="0" u="none" strike="noStrike" kern="0" cap="none" spc="0" normalizeH="0" baseline="0" noProof="0" dirty="0" smtClean="0">
                <a:ln>
                  <a:noFill/>
                </a:ln>
                <a:solidFill>
                  <a:prstClr val="black"/>
                </a:solidFill>
                <a:effectLst/>
                <a:uLnTx/>
                <a:uFillTx/>
              </a:rPr>
              <a:t>diagnostic automatic test generation system relies on </a:t>
            </a:r>
            <a:r>
              <a:rPr kumimoji="0" lang="en-ZW" altLang="zh-CN" sz="2800" b="0" i="0" u="none" strike="noStrike" kern="0" cap="none" spc="0" normalizeH="0" baseline="0" noProof="0" dirty="0">
                <a:ln>
                  <a:noFill/>
                </a:ln>
                <a:solidFill>
                  <a:prstClr val="black"/>
                </a:solidFill>
                <a:effectLst/>
                <a:uLnTx/>
                <a:uFillTx/>
              </a:rPr>
              <a:t>exclusive </a:t>
            </a:r>
            <a:r>
              <a:rPr kumimoji="0" lang="en-ZW" altLang="zh-CN" sz="2800" b="0" i="0" u="none" strike="noStrike" kern="0" cap="none" spc="0" normalizeH="0" baseline="0" noProof="0" dirty="0" smtClean="0">
                <a:ln>
                  <a:noFill/>
                </a:ln>
                <a:solidFill>
                  <a:prstClr val="black"/>
                </a:solidFill>
                <a:effectLst/>
                <a:uLnTx/>
                <a:uFillTx/>
              </a:rPr>
              <a:t>tests </a:t>
            </a:r>
            <a:r>
              <a:rPr kumimoji="0" lang="en-ZW" altLang="zh-CN" sz="2800" b="0" i="0" u="none" strike="noStrike" kern="0" cap="none" spc="0" normalizeH="0" baseline="0" noProof="0" dirty="0">
                <a:ln>
                  <a:noFill/>
                </a:ln>
                <a:solidFill>
                  <a:prstClr val="black"/>
                </a:solidFill>
                <a:effectLst/>
                <a:uLnTx/>
                <a:uFillTx/>
              </a:rPr>
              <a:t>to distinguish </a:t>
            </a:r>
            <a:r>
              <a:rPr kumimoji="0" lang="en-ZW" altLang="zh-CN" sz="2800" b="0" i="0" u="none" strike="noStrike" kern="0" cap="none" spc="0" normalizeH="0" baseline="0" noProof="0" dirty="0" smtClean="0">
                <a:ln>
                  <a:noFill/>
                </a:ln>
                <a:solidFill>
                  <a:prstClr val="black"/>
                </a:solidFill>
                <a:effectLst/>
                <a:uLnTx/>
                <a:uFillTx/>
              </a:rPr>
              <a:t>transition </a:t>
            </a:r>
            <a:r>
              <a:rPr kumimoji="0" lang="en-ZW" altLang="zh-CN" sz="2800" b="0" i="0" u="none" strike="noStrike" kern="0" cap="none" spc="0" normalizeH="0" baseline="0" noProof="0" dirty="0">
                <a:ln>
                  <a:noFill/>
                </a:ln>
                <a:solidFill>
                  <a:prstClr val="black"/>
                </a:solidFill>
                <a:effectLst/>
                <a:uLnTx/>
                <a:uFillTx/>
              </a:rPr>
              <a:t>delay </a:t>
            </a:r>
            <a:r>
              <a:rPr kumimoji="0" lang="en-ZW" altLang="zh-CN" sz="2800" b="0" i="0" u="none" strike="noStrike" kern="0" cap="none" spc="0" normalizeH="0" baseline="0" noProof="0" dirty="0" smtClean="0">
                <a:ln>
                  <a:noFill/>
                </a:ln>
                <a:solidFill>
                  <a:prstClr val="black"/>
                </a:solidFill>
                <a:effectLst/>
                <a:uLnTx/>
                <a:uFillTx/>
              </a:rPr>
              <a:t>fault pairs</a:t>
            </a:r>
            <a:endParaRPr kumimoji="0" lang="en-ZW" altLang="zh-CN" sz="2800" b="0" i="0" u="none" strike="noStrike" kern="0" cap="none" spc="0" normalizeH="0" baseline="0" noProof="0" dirty="0">
              <a:ln>
                <a:noFill/>
              </a:ln>
              <a:solidFill>
                <a:prstClr val="black"/>
              </a:solidFill>
              <a:effectLst/>
              <a:uLnTx/>
              <a:uFillTx/>
            </a:endParaRPr>
          </a:p>
          <a:p>
            <a:pPr marL="457200" marR="0" lvl="0" indent="-457200" defTabSz="91440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altLang="zh-CN" sz="2800" b="0" i="0" u="none" strike="noStrike" kern="0" cap="none" spc="0" normalizeH="0" baseline="0" noProof="0" dirty="0" smtClean="0">
                <a:ln>
                  <a:noFill/>
                </a:ln>
                <a:solidFill>
                  <a:prstClr val="black"/>
                </a:solidFill>
                <a:effectLst/>
                <a:uLnTx/>
                <a:uFillTx/>
              </a:rPr>
              <a:t>Experimental results show that diagnostic </a:t>
            </a:r>
            <a:r>
              <a:rPr kumimoji="0" lang="en-US" altLang="zh-CN" sz="2800" b="0" i="0" u="none" strike="noStrike" kern="0" cap="none" spc="0" normalizeH="0" baseline="0" noProof="0" dirty="0">
                <a:ln>
                  <a:noFill/>
                </a:ln>
                <a:solidFill>
                  <a:prstClr val="black"/>
                </a:solidFill>
                <a:effectLst/>
                <a:uLnTx/>
                <a:uFillTx/>
              </a:rPr>
              <a:t>coverage (DC</a:t>
            </a:r>
            <a:r>
              <a:rPr kumimoji="0" lang="en-US" altLang="zh-CN" sz="2800" b="0" i="0" u="none" strike="noStrike" kern="0" cap="none" spc="0" normalizeH="0" baseline="0" noProof="0" dirty="0" smtClean="0">
                <a:ln>
                  <a:noFill/>
                </a:ln>
                <a:solidFill>
                  <a:prstClr val="black"/>
                </a:solidFill>
                <a:effectLst/>
                <a:uLnTx/>
                <a:uFillTx/>
              </a:rPr>
              <a:t>) improves after two-timeframe </a:t>
            </a:r>
            <a:r>
              <a:rPr kumimoji="0" lang="en-US" altLang="zh-CN" sz="2800" b="0" i="0" u="none" strike="noStrike" kern="0" cap="none" spc="0" normalizeH="0" baseline="0" noProof="0" dirty="0">
                <a:ln>
                  <a:noFill/>
                </a:ln>
                <a:solidFill>
                  <a:prstClr val="black"/>
                </a:solidFill>
                <a:effectLst/>
                <a:uLnTx/>
                <a:uFillTx/>
              </a:rPr>
              <a:t>expansion </a:t>
            </a:r>
            <a:r>
              <a:rPr kumimoji="0" lang="en-US" altLang="zh-CN" sz="2800" b="0" i="0" u="none" strike="noStrike" kern="0" cap="none" spc="0" normalizeH="0" baseline="0" noProof="0" dirty="0" smtClean="0">
                <a:ln>
                  <a:noFill/>
                </a:ln>
                <a:solidFill>
                  <a:prstClr val="black"/>
                </a:solidFill>
                <a:effectLst/>
                <a:uLnTx/>
                <a:uFillTx/>
              </a:rPr>
              <a:t>ATPG model for </a:t>
            </a:r>
            <a:r>
              <a:rPr kumimoji="0" lang="en-US" altLang="zh-CN" sz="2800" b="0" i="0" u="none" strike="noStrike" kern="0" cap="none" spc="0" normalizeH="0" baseline="0" noProof="0" dirty="0">
                <a:ln>
                  <a:noFill/>
                </a:ln>
                <a:solidFill>
                  <a:prstClr val="black"/>
                </a:solidFill>
                <a:effectLst/>
                <a:uLnTx/>
                <a:uFillTx/>
              </a:rPr>
              <a:t>exclusive </a:t>
            </a:r>
            <a:r>
              <a:rPr kumimoji="0" lang="en-US" altLang="zh-CN" sz="2800" b="0" i="0" u="none" strike="noStrike" kern="0" cap="none" spc="0" normalizeH="0" baseline="0" noProof="0" dirty="0" smtClean="0">
                <a:ln>
                  <a:noFill/>
                </a:ln>
                <a:solidFill>
                  <a:prstClr val="black"/>
                </a:solidFill>
                <a:effectLst/>
                <a:uLnTx/>
                <a:uFillTx/>
              </a:rPr>
              <a:t>test</a:t>
            </a:r>
            <a:r>
              <a:rPr kumimoji="0" lang="en-US" altLang="zh-CN" sz="2800" b="0" i="0" u="none" strike="noStrike" kern="0" cap="none" spc="0" normalizeH="0" noProof="0" dirty="0" smtClean="0">
                <a:ln>
                  <a:noFill/>
                </a:ln>
                <a:solidFill>
                  <a:prstClr val="black"/>
                </a:solidFill>
                <a:effectLst/>
                <a:uLnTx/>
                <a:uFillTx/>
              </a:rPr>
              <a:t> is used</a:t>
            </a:r>
            <a:endParaRPr kumimoji="0" lang="en-US" altLang="zh-CN" sz="2800" b="0" i="0" u="none" strike="noStrike" kern="0" cap="none" spc="0" normalizeH="0" baseline="0" noProof="0" dirty="0">
              <a:ln>
                <a:noFill/>
              </a:ln>
              <a:solidFill>
                <a:prstClr val="black"/>
              </a:solidFill>
              <a:effectLst/>
              <a:uLnTx/>
              <a:uFillTx/>
            </a:endParaRPr>
          </a:p>
          <a:p>
            <a:pPr marL="457200" marR="0" lvl="0" indent="-457200" defTabSz="91440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altLang="zh-CN" sz="2800" b="0" i="0" u="none" strike="noStrike" kern="0" cap="none" spc="0" normalizeH="0" baseline="0" noProof="0" dirty="0">
                <a:ln>
                  <a:noFill/>
                </a:ln>
                <a:solidFill>
                  <a:prstClr val="black"/>
                </a:solidFill>
                <a:effectLst/>
                <a:uLnTx/>
                <a:uFillTx/>
              </a:rPr>
              <a:t>Combinational ATPG </a:t>
            </a:r>
            <a:r>
              <a:rPr kumimoji="0" lang="en-US" altLang="zh-CN" sz="2800" b="0" i="0" u="none" strike="noStrike" kern="0" cap="none" spc="0" normalizeH="0" baseline="0" noProof="0" dirty="0" smtClean="0">
                <a:ln>
                  <a:noFill/>
                </a:ln>
                <a:solidFill>
                  <a:prstClr val="black"/>
                </a:solidFill>
                <a:effectLst/>
                <a:uLnTx/>
                <a:uFillTx/>
              </a:rPr>
              <a:t>is more effective for </a:t>
            </a:r>
            <a:r>
              <a:rPr kumimoji="0" lang="en-US" altLang="zh-CN" sz="2800" b="0" i="0" u="none" strike="noStrike" kern="0" cap="none" spc="0" normalizeH="0" baseline="0" noProof="0" dirty="0">
                <a:ln>
                  <a:noFill/>
                </a:ln>
                <a:solidFill>
                  <a:prstClr val="black"/>
                </a:solidFill>
                <a:effectLst/>
                <a:uLnTx/>
                <a:uFillTx/>
              </a:rPr>
              <a:t>redundant </a:t>
            </a:r>
            <a:r>
              <a:rPr kumimoji="0" lang="en-US" altLang="zh-CN" sz="2800" b="0" i="0" u="none" strike="noStrike" kern="0" cap="none" spc="0" normalizeH="0" baseline="0" noProof="0" dirty="0" smtClean="0">
                <a:ln>
                  <a:noFill/>
                </a:ln>
                <a:solidFill>
                  <a:prstClr val="black"/>
                </a:solidFill>
                <a:effectLst/>
                <a:uLnTx/>
                <a:uFillTx/>
              </a:rPr>
              <a:t>fault identification </a:t>
            </a:r>
            <a:r>
              <a:rPr kumimoji="0" lang="en-US" altLang="zh-CN" sz="2800" b="0" i="0" u="none" strike="noStrike" kern="0" cap="none" spc="0" normalizeH="0" baseline="0" noProof="0" dirty="0">
                <a:ln>
                  <a:noFill/>
                </a:ln>
                <a:solidFill>
                  <a:prstClr val="black"/>
                </a:solidFill>
                <a:effectLst/>
                <a:uLnTx/>
                <a:uFillTx/>
              </a:rPr>
              <a:t>and </a:t>
            </a:r>
            <a:r>
              <a:rPr kumimoji="0" lang="en-US" altLang="zh-CN" sz="2800" b="0" i="0" u="none" strike="noStrike" kern="0" cap="none" spc="0" normalizeH="0" baseline="0" noProof="0" dirty="0" smtClean="0">
                <a:ln>
                  <a:noFill/>
                </a:ln>
                <a:solidFill>
                  <a:prstClr val="black"/>
                </a:solidFill>
                <a:effectLst/>
                <a:uLnTx/>
                <a:uFillTx/>
              </a:rPr>
              <a:t>exclusive test generation</a:t>
            </a:r>
            <a:endParaRPr kumimoji="0" lang="en-US" altLang="zh-CN" sz="28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1794371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31</a:t>
            </a:fld>
            <a:endParaRPr lang="zh-CN" altLang="en-US"/>
          </a:p>
        </p:txBody>
      </p:sp>
      <p:cxnSp>
        <p:nvCxnSpPr>
          <p:cNvPr id="10" name="直接连接符 9"/>
          <p:cNvCxnSpPr/>
          <p:nvPr/>
        </p:nvCxnSpPr>
        <p:spPr>
          <a:xfrm>
            <a:off x="323528" y="1268760"/>
            <a:ext cx="856895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 name="标题 1"/>
          <p:cNvSpPr txBox="1">
            <a:spLocks/>
          </p:cNvSpPr>
          <p:nvPr/>
        </p:nvSpPr>
        <p:spPr bwMode="auto">
          <a:xfrm>
            <a:off x="431688" y="506760"/>
            <a:ext cx="58229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a:bodyPr>
          <a:lstStyle>
            <a:lvl1pPr algn="l" defTabSz="457200" rtl="0" eaLnBrk="1" fontAlgn="base" hangingPunct="1">
              <a:spcBef>
                <a:spcPct val="0"/>
              </a:spcBef>
              <a:spcAft>
                <a:spcPct val="0"/>
              </a:spcAft>
              <a:defRPr sz="3500" b="1" kern="1200">
                <a:solidFill>
                  <a:srgbClr val="003263"/>
                </a:solidFill>
                <a:latin typeface="Calibri"/>
                <a:ea typeface="Calibri" pitchFamily="34" charset="0"/>
                <a:cs typeface="Calibri"/>
              </a:defRPr>
            </a:lvl1pPr>
            <a:lvl2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2pPr>
            <a:lvl3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3pPr>
            <a:lvl4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4pPr>
            <a:lvl5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5pPr>
            <a:lvl6pPr marL="4572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6pPr>
            <a:lvl7pPr marL="9144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7pPr>
            <a:lvl8pPr marL="13716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8pPr>
            <a:lvl9pPr marL="18288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3600" b="1" i="0" u="none" strike="noStrike" kern="1200" cap="none" spc="0" normalizeH="0" baseline="0" noProof="0" dirty="0" smtClean="0">
                <a:ln>
                  <a:noFill/>
                </a:ln>
                <a:solidFill>
                  <a:srgbClr val="003263"/>
                </a:solidFill>
                <a:effectLst/>
                <a:uLnTx/>
                <a:uFillTx/>
                <a:latin typeface="Calibri"/>
              </a:rPr>
              <a:t>Future Work</a:t>
            </a:r>
            <a:endParaRPr kumimoji="0" lang="zh-CN" altLang="en-US" sz="3600" b="1" i="0" u="none" strike="noStrike" kern="1200" cap="none" spc="0" normalizeH="0" baseline="0" noProof="0" dirty="0">
              <a:ln>
                <a:noFill/>
              </a:ln>
              <a:solidFill>
                <a:srgbClr val="003263"/>
              </a:solidFill>
              <a:effectLst/>
              <a:uLnTx/>
              <a:uFillTx/>
              <a:latin typeface="Calibri"/>
            </a:endParaRPr>
          </a:p>
        </p:txBody>
      </p:sp>
      <p:sp>
        <p:nvSpPr>
          <p:cNvPr id="5" name="内容占位符 2"/>
          <p:cNvSpPr txBox="1">
            <a:spLocks/>
          </p:cNvSpPr>
          <p:nvPr/>
        </p:nvSpPr>
        <p:spPr>
          <a:xfrm>
            <a:off x="434116" y="1649760"/>
            <a:ext cx="8229600" cy="4680768"/>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0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5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base" latinLnBrk="0" hangingPunct="1">
              <a:lnSpc>
                <a:spcPct val="100000"/>
              </a:lnSpc>
              <a:spcBef>
                <a:spcPts val="1400"/>
              </a:spcBef>
              <a:spcAft>
                <a:spcPct val="0"/>
              </a:spcAft>
              <a:buClrTx/>
              <a:buSzTx/>
              <a:buFont typeface="Arial" charset="0"/>
              <a:buChar char="•"/>
              <a:tabLst/>
              <a:defRPr/>
            </a:pPr>
            <a:r>
              <a:rPr kumimoji="0" lang="en-US" altLang="zh-CN" sz="3000" b="0" i="0" u="none" strike="noStrike" kern="1200" cap="none" spc="0" normalizeH="0" baseline="0" noProof="0" dirty="0" smtClean="0">
                <a:ln>
                  <a:noFill/>
                </a:ln>
                <a:solidFill>
                  <a:sysClr val="windowText" lastClr="000000"/>
                </a:solidFill>
                <a:effectLst/>
                <a:uLnTx/>
                <a:uFillTx/>
                <a:latin typeface="Calibri"/>
                <a:ea typeface="宋体"/>
                <a:cs typeface="+mn-cs"/>
              </a:rPr>
              <a:t>Implement two-timeframe model for LOS test generation mode to get higher DC</a:t>
            </a:r>
          </a:p>
          <a:p>
            <a:pPr marL="342900" marR="0" lvl="0" indent="-342900" algn="l" defTabSz="457200" rtl="0" eaLnBrk="1" fontAlgn="base" latinLnBrk="0" hangingPunct="1">
              <a:lnSpc>
                <a:spcPct val="100000"/>
              </a:lnSpc>
              <a:spcBef>
                <a:spcPts val="1400"/>
              </a:spcBef>
              <a:spcAft>
                <a:spcPct val="0"/>
              </a:spcAft>
              <a:buClrTx/>
              <a:buSzTx/>
              <a:buFont typeface="Arial" charset="0"/>
              <a:buChar char="•"/>
              <a:tabLst/>
              <a:defRPr/>
            </a:pPr>
            <a:r>
              <a:rPr kumimoji="0" lang="en-US" altLang="zh-CN" sz="3000" b="0" i="0" u="none" strike="noStrike" kern="1200" cap="none" spc="0" normalizeH="0" baseline="0" noProof="0" dirty="0" smtClean="0">
                <a:ln>
                  <a:noFill/>
                </a:ln>
                <a:solidFill>
                  <a:sysClr val="windowText" lastClr="000000"/>
                </a:solidFill>
                <a:effectLst/>
                <a:uLnTx/>
                <a:uFillTx/>
                <a:latin typeface="Calibri"/>
                <a:ea typeface="宋体"/>
                <a:cs typeface="+mn-cs"/>
              </a:rPr>
              <a:t>Test set compaction to reduce test application time</a:t>
            </a:r>
          </a:p>
          <a:p>
            <a:pPr marL="342900" marR="0" lvl="0" indent="-342900" algn="l" defTabSz="457200" rtl="0" eaLnBrk="1" fontAlgn="base" latinLnBrk="0" hangingPunct="1">
              <a:lnSpc>
                <a:spcPct val="100000"/>
              </a:lnSpc>
              <a:spcBef>
                <a:spcPts val="1400"/>
              </a:spcBef>
              <a:spcAft>
                <a:spcPct val="0"/>
              </a:spcAft>
              <a:buClrTx/>
              <a:buSzTx/>
              <a:buFont typeface="Arial" charset="0"/>
              <a:buChar char="•"/>
              <a:tabLst/>
              <a:defRPr/>
            </a:pPr>
            <a:r>
              <a:rPr kumimoji="0" lang="en-US" altLang="zh-CN" sz="3000" b="0" i="0" u="none" strike="noStrike" kern="1200" cap="none" spc="0" normalizeH="0" baseline="0" noProof="0" dirty="0" smtClean="0">
                <a:ln>
                  <a:noFill/>
                </a:ln>
                <a:solidFill>
                  <a:sysClr val="windowText" lastClr="000000"/>
                </a:solidFill>
                <a:effectLst/>
                <a:uLnTx/>
                <a:uFillTx/>
                <a:latin typeface="Calibri"/>
                <a:ea typeface="宋体"/>
                <a:cs typeface="+mn-cs"/>
              </a:rPr>
              <a:t>Library size reduction techniques combined with this test generation system will make delay fault diagnosis more efficient</a:t>
            </a:r>
          </a:p>
          <a:p>
            <a:pPr marL="342900" marR="0" lvl="0" indent="-342900" algn="l" defTabSz="457200" rtl="0" eaLnBrk="1" fontAlgn="base" latinLnBrk="0" hangingPunct="1">
              <a:lnSpc>
                <a:spcPct val="100000"/>
              </a:lnSpc>
              <a:spcBef>
                <a:spcPts val="1400"/>
              </a:spcBef>
              <a:spcAft>
                <a:spcPct val="0"/>
              </a:spcAft>
              <a:buClrTx/>
              <a:buSzTx/>
              <a:buFont typeface="Arial" charset="0"/>
              <a:buChar char="•"/>
              <a:tabLst/>
              <a:defRPr/>
            </a:pPr>
            <a:r>
              <a:rPr lang="en-US" altLang="zh-CN" dirty="0" smtClean="0">
                <a:solidFill>
                  <a:sysClr val="windowText" lastClr="000000"/>
                </a:solidFill>
                <a:latin typeface="Calibri"/>
                <a:ea typeface="宋体"/>
              </a:rPr>
              <a:t>Utilization of this two-timeframe model to stuck open fault diagnostic test</a:t>
            </a:r>
            <a:endParaRPr kumimoji="0" lang="zh-CN" altLang="en-US" sz="3000" b="0" i="0" u="none" strike="noStrike" kern="1200" cap="none" spc="0" normalizeH="0" baseline="0" noProof="0" dirty="0">
              <a:ln>
                <a:noFill/>
              </a:ln>
              <a:solidFill>
                <a:sysClr val="windowText" lastClr="000000"/>
              </a:solidFill>
              <a:effectLst/>
              <a:uLnTx/>
              <a:uFillTx/>
              <a:latin typeface="Calibri"/>
              <a:ea typeface="宋体"/>
              <a:cs typeface="+mn-cs"/>
            </a:endParaRPr>
          </a:p>
        </p:txBody>
      </p:sp>
    </p:spTree>
    <p:extLst>
      <p:ext uri="{BB962C8B-B14F-4D97-AF65-F5344CB8AC3E}">
        <p14:creationId xmlns:p14="http://schemas.microsoft.com/office/powerpoint/2010/main" val="36284648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32</a:t>
            </a:fld>
            <a:endParaRPr lang="zh-CN" altLang="en-US"/>
          </a:p>
        </p:txBody>
      </p:sp>
      <p:cxnSp>
        <p:nvCxnSpPr>
          <p:cNvPr id="10" name="直接连接符 9"/>
          <p:cNvCxnSpPr/>
          <p:nvPr/>
        </p:nvCxnSpPr>
        <p:spPr>
          <a:xfrm>
            <a:off x="287523" y="620688"/>
            <a:ext cx="856895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内容占位符 2"/>
          <p:cNvSpPr txBox="1">
            <a:spLocks/>
          </p:cNvSpPr>
          <p:nvPr/>
        </p:nvSpPr>
        <p:spPr>
          <a:xfrm>
            <a:off x="107503" y="620688"/>
            <a:ext cx="8928991" cy="5976664"/>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0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5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defRPr/>
            </a:pPr>
            <a:r>
              <a:rPr lang="en-US" altLang="zh-CN" sz="1700" dirty="0">
                <a:solidFill>
                  <a:sysClr val="windowText" lastClr="000000"/>
                </a:solidFill>
                <a:ea typeface="宋体"/>
              </a:rPr>
              <a:t>Abramovici, Miron, Melvin A. Breuer, and Arthur D. Friedman. </a:t>
            </a:r>
            <a:r>
              <a:rPr lang="en-US" altLang="zh-CN" sz="1700" i="1" dirty="0">
                <a:solidFill>
                  <a:sysClr val="windowText" lastClr="000000"/>
                </a:solidFill>
                <a:ea typeface="宋体"/>
              </a:rPr>
              <a:t>Digital Systems Testing &amp; Testable Design</a:t>
            </a:r>
            <a:r>
              <a:rPr lang="en-US" altLang="zh-CN" sz="1700" dirty="0">
                <a:solidFill>
                  <a:sysClr val="windowText" lastClr="000000"/>
                </a:solidFill>
                <a:ea typeface="宋体"/>
              </a:rPr>
              <a:t>. edition 1. New York: Wiley-IEEE Press, 1994.</a:t>
            </a:r>
            <a:endParaRPr lang="zh-CN" altLang="zh-CN" sz="1700" dirty="0">
              <a:solidFill>
                <a:sysClr val="windowText" lastClr="000000"/>
              </a:solidFill>
              <a:ea typeface="宋体"/>
            </a:endParaRPr>
          </a:p>
          <a:p>
            <a:pPr lvl="0">
              <a:defRPr/>
            </a:pPr>
            <a:r>
              <a:rPr lang="en-US" altLang="zh-CN" sz="1700" dirty="0" err="1">
                <a:solidFill>
                  <a:sysClr val="windowText" lastClr="000000"/>
                </a:solidFill>
                <a:ea typeface="宋体"/>
              </a:rPr>
              <a:t>Lavo</a:t>
            </a:r>
            <a:r>
              <a:rPr lang="en-US" altLang="zh-CN" sz="1700" dirty="0">
                <a:solidFill>
                  <a:sysClr val="windowText" lastClr="000000"/>
                </a:solidFill>
                <a:ea typeface="宋体"/>
              </a:rPr>
              <a:t>, D.B., and T. </a:t>
            </a:r>
            <a:r>
              <a:rPr lang="en-US" altLang="zh-CN" sz="1700" dirty="0" err="1">
                <a:solidFill>
                  <a:sysClr val="windowText" lastClr="000000"/>
                </a:solidFill>
                <a:ea typeface="宋体"/>
              </a:rPr>
              <a:t>Larrabee</a:t>
            </a:r>
            <a:r>
              <a:rPr lang="en-US" altLang="zh-CN" sz="1700" dirty="0">
                <a:solidFill>
                  <a:sysClr val="windowText" lastClr="000000"/>
                </a:solidFill>
                <a:ea typeface="宋体"/>
              </a:rPr>
              <a:t>. “Making Cause-Effect Cost Effective: Low-Resolution Fault Dictionaries.” In </a:t>
            </a:r>
            <a:r>
              <a:rPr lang="en-US" altLang="zh-CN" sz="1700" i="1" dirty="0">
                <a:solidFill>
                  <a:sysClr val="windowText" lastClr="000000"/>
                </a:solidFill>
                <a:ea typeface="宋体"/>
              </a:rPr>
              <a:t>Proc. International Test Conference, </a:t>
            </a:r>
            <a:r>
              <a:rPr lang="en-US" altLang="zh-CN" sz="1700" dirty="0">
                <a:solidFill>
                  <a:sysClr val="windowText" lastClr="000000"/>
                </a:solidFill>
                <a:ea typeface="宋体"/>
              </a:rPr>
              <a:t>2001, pp. 278–86. </a:t>
            </a:r>
            <a:endParaRPr lang="zh-CN" altLang="zh-CN" sz="1700" dirty="0">
              <a:solidFill>
                <a:sysClr val="windowText" lastClr="000000"/>
              </a:solidFill>
              <a:ea typeface="宋体"/>
            </a:endParaRPr>
          </a:p>
          <a:p>
            <a:pPr lvl="0">
              <a:defRPr/>
            </a:pPr>
            <a:r>
              <a:rPr lang="en-US" altLang="zh-CN" sz="1700" dirty="0">
                <a:solidFill>
                  <a:sysClr val="windowText" lastClr="000000"/>
                </a:solidFill>
                <a:ea typeface="宋体"/>
              </a:rPr>
              <a:t>Zhang, Yu, and V. D. Agrawal. “A Diagnostic Test Generation System.” In </a:t>
            </a:r>
            <a:r>
              <a:rPr lang="en-US" altLang="zh-CN" sz="1700" i="1" dirty="0">
                <a:solidFill>
                  <a:sysClr val="windowText" lastClr="000000"/>
                </a:solidFill>
                <a:ea typeface="宋体"/>
              </a:rPr>
              <a:t>Proc. International Test Conference</a:t>
            </a:r>
            <a:r>
              <a:rPr lang="en-US" altLang="zh-CN" sz="1700" dirty="0">
                <a:solidFill>
                  <a:sysClr val="windowText" lastClr="000000"/>
                </a:solidFill>
                <a:ea typeface="宋体"/>
              </a:rPr>
              <a:t>, 2010, pp. 1–9. </a:t>
            </a:r>
            <a:endParaRPr lang="zh-CN" altLang="zh-CN" sz="1700" dirty="0">
              <a:solidFill>
                <a:sysClr val="windowText" lastClr="000000"/>
              </a:solidFill>
              <a:ea typeface="宋体"/>
            </a:endParaRPr>
          </a:p>
          <a:p>
            <a:pPr lvl="0">
              <a:defRPr/>
            </a:pPr>
            <a:r>
              <a:rPr lang="en-US" altLang="zh-CN" sz="1700" dirty="0">
                <a:solidFill>
                  <a:sysClr val="windowText" lastClr="000000"/>
                </a:solidFill>
                <a:ea typeface="宋体"/>
              </a:rPr>
              <a:t>Zhang, Yu, Bei Zhang, and </a:t>
            </a:r>
            <a:r>
              <a:rPr lang="en-US" altLang="zh-CN" sz="1700" dirty="0" smtClean="0">
                <a:solidFill>
                  <a:sysClr val="windowText" lastClr="000000"/>
                </a:solidFill>
                <a:ea typeface="宋体"/>
              </a:rPr>
              <a:t>V. </a:t>
            </a:r>
            <a:r>
              <a:rPr lang="en-US" altLang="zh-CN" sz="1700" dirty="0">
                <a:solidFill>
                  <a:sysClr val="windowText" lastClr="000000"/>
                </a:solidFill>
                <a:ea typeface="宋体"/>
              </a:rPr>
              <a:t>D. Agrawal. “Diagnostic Test Generation for Transition Delay Faults Using Stuck-At Fault Detection Tools.” </a:t>
            </a:r>
            <a:r>
              <a:rPr lang="en-US" altLang="zh-CN" sz="1700" i="1" dirty="0">
                <a:solidFill>
                  <a:sysClr val="windowText" lastClr="000000"/>
                </a:solidFill>
                <a:ea typeface="宋体"/>
              </a:rPr>
              <a:t>J. Electron. Test.</a:t>
            </a:r>
            <a:r>
              <a:rPr lang="en-US" altLang="zh-CN" sz="1700" dirty="0">
                <a:solidFill>
                  <a:sysClr val="windowText" lastClr="000000"/>
                </a:solidFill>
                <a:ea typeface="宋体"/>
              </a:rPr>
              <a:t> 30, no. 6 pp. 763–80, December 2014. </a:t>
            </a:r>
            <a:endParaRPr lang="zh-CN" altLang="zh-CN" sz="1700" dirty="0">
              <a:solidFill>
                <a:sysClr val="windowText" lastClr="000000"/>
              </a:solidFill>
              <a:ea typeface="宋体"/>
            </a:endParaRPr>
          </a:p>
          <a:p>
            <a:pPr lvl="0">
              <a:defRPr/>
            </a:pPr>
            <a:r>
              <a:rPr lang="en-US" altLang="zh-CN" sz="1700" dirty="0" err="1">
                <a:solidFill>
                  <a:sysClr val="windowText" lastClr="000000"/>
                </a:solidFill>
                <a:ea typeface="宋体"/>
              </a:rPr>
              <a:t>Lavagno</a:t>
            </a:r>
            <a:r>
              <a:rPr lang="en-US" altLang="zh-CN" sz="1700" dirty="0">
                <a:solidFill>
                  <a:sysClr val="windowText" lastClr="000000"/>
                </a:solidFill>
                <a:ea typeface="宋体"/>
              </a:rPr>
              <a:t>, Luciano, Grant Martin, and Louis </a:t>
            </a:r>
            <a:r>
              <a:rPr lang="en-US" altLang="zh-CN" sz="1700" dirty="0" err="1">
                <a:solidFill>
                  <a:sysClr val="windowText" lastClr="000000"/>
                </a:solidFill>
                <a:ea typeface="宋体"/>
              </a:rPr>
              <a:t>Scheffer</a:t>
            </a:r>
            <a:r>
              <a:rPr lang="en-US" altLang="zh-CN" sz="1700" dirty="0">
                <a:solidFill>
                  <a:sysClr val="windowText" lastClr="000000"/>
                </a:solidFill>
                <a:ea typeface="宋体"/>
              </a:rPr>
              <a:t>. </a:t>
            </a:r>
            <a:r>
              <a:rPr lang="en-US" altLang="zh-CN" sz="1700" i="1" dirty="0">
                <a:solidFill>
                  <a:sysClr val="windowText" lastClr="000000"/>
                </a:solidFill>
                <a:ea typeface="宋体"/>
              </a:rPr>
              <a:t>Electronic Design Automation for </a:t>
            </a:r>
            <a:r>
              <a:rPr lang="en-US" altLang="zh-CN" sz="1700" dirty="0">
                <a:solidFill>
                  <a:sysClr val="windowText" lastClr="000000"/>
                </a:solidFill>
                <a:ea typeface="宋体"/>
              </a:rPr>
              <a:t>Integrated Circuits Handbook - 2 Volume Set. Boca Raton, FL, USA: CRC Press, Inc., 2006.</a:t>
            </a:r>
            <a:endParaRPr lang="zh-CN" altLang="zh-CN" sz="1700" dirty="0">
              <a:solidFill>
                <a:sysClr val="windowText" lastClr="000000"/>
              </a:solidFill>
              <a:ea typeface="宋体"/>
            </a:endParaRPr>
          </a:p>
          <a:p>
            <a:pPr lvl="0">
              <a:defRPr/>
            </a:pPr>
            <a:r>
              <a:rPr lang="en-US" altLang="zh-CN" sz="1700" dirty="0">
                <a:solidFill>
                  <a:sysClr val="windowText" lastClr="000000"/>
                </a:solidFill>
                <a:ea typeface="宋体"/>
              </a:rPr>
              <a:t>Grout, Ian A. </a:t>
            </a:r>
            <a:r>
              <a:rPr lang="en-US" altLang="zh-CN" sz="1700" i="1" dirty="0">
                <a:solidFill>
                  <a:sysClr val="windowText" lastClr="000000"/>
                </a:solidFill>
                <a:ea typeface="宋体"/>
              </a:rPr>
              <a:t>Integrated Circuit Test Engineering: Modern Techniques</a:t>
            </a:r>
            <a:r>
              <a:rPr lang="en-US" altLang="zh-CN" sz="1700" dirty="0">
                <a:solidFill>
                  <a:sysClr val="windowText" lastClr="000000"/>
                </a:solidFill>
                <a:ea typeface="宋体"/>
              </a:rPr>
              <a:t>. Springer Science &amp; Business Media, 2005, pp. 68-70</a:t>
            </a:r>
            <a:endParaRPr lang="zh-CN" altLang="zh-CN" sz="1700" dirty="0">
              <a:solidFill>
                <a:sysClr val="windowText" lastClr="000000"/>
              </a:solidFill>
              <a:ea typeface="宋体"/>
            </a:endParaRPr>
          </a:p>
          <a:p>
            <a:pPr lvl="0">
              <a:defRPr/>
            </a:pPr>
            <a:r>
              <a:rPr lang="en-US" altLang="zh-CN" sz="1700" dirty="0" smtClean="0">
                <a:solidFill>
                  <a:sysClr val="windowText" lastClr="000000"/>
                </a:solidFill>
                <a:ea typeface="宋体"/>
              </a:rPr>
              <a:t>Agrawal</a:t>
            </a:r>
            <a:r>
              <a:rPr lang="en-US" altLang="zh-CN" sz="1700" dirty="0">
                <a:solidFill>
                  <a:sysClr val="windowText" lastClr="000000"/>
                </a:solidFill>
                <a:ea typeface="宋体"/>
              </a:rPr>
              <a:t>, V. D., Dong Hyun </a:t>
            </a:r>
            <a:r>
              <a:rPr lang="en-US" altLang="zh-CN" sz="1700" dirty="0" err="1">
                <a:solidFill>
                  <a:sysClr val="windowText" lastClr="000000"/>
                </a:solidFill>
                <a:ea typeface="宋体"/>
              </a:rPr>
              <a:t>Baik</a:t>
            </a:r>
            <a:r>
              <a:rPr lang="en-US" altLang="zh-CN" sz="1700" dirty="0">
                <a:solidFill>
                  <a:sysClr val="windowText" lastClr="000000"/>
                </a:solidFill>
                <a:ea typeface="宋体"/>
              </a:rPr>
              <a:t>, Yong Chang Kim, and K. K. Saluja. “Exclusive Test and Its Applications to Fault Diagnosis.” In </a:t>
            </a:r>
            <a:r>
              <a:rPr lang="en-US" altLang="zh-CN" sz="1700" i="1" dirty="0">
                <a:solidFill>
                  <a:sysClr val="windowText" lastClr="000000"/>
                </a:solidFill>
                <a:ea typeface="宋体"/>
              </a:rPr>
              <a:t>Proc. 16th International </a:t>
            </a:r>
            <a:r>
              <a:rPr lang="en-US" altLang="zh-CN" sz="1700" i="1" dirty="0" smtClean="0">
                <a:solidFill>
                  <a:sysClr val="windowText" lastClr="000000"/>
                </a:solidFill>
                <a:ea typeface="宋体"/>
              </a:rPr>
              <a:t>Conf. </a:t>
            </a:r>
            <a:r>
              <a:rPr lang="en-US" altLang="zh-CN" sz="1700" i="1" dirty="0">
                <a:solidFill>
                  <a:sysClr val="windowText" lastClr="000000"/>
                </a:solidFill>
                <a:ea typeface="宋体"/>
              </a:rPr>
              <a:t>VLSI Design</a:t>
            </a:r>
            <a:r>
              <a:rPr lang="en-US" altLang="zh-CN" sz="1700" dirty="0">
                <a:solidFill>
                  <a:sysClr val="windowText" lastClr="000000"/>
                </a:solidFill>
                <a:ea typeface="宋体"/>
              </a:rPr>
              <a:t>, 2003, pp. 143–48.</a:t>
            </a:r>
            <a:endParaRPr lang="zh-CN" altLang="en-US" sz="1700" dirty="0">
              <a:solidFill>
                <a:sysClr val="windowText" lastClr="000000"/>
              </a:solidFill>
              <a:ea typeface="宋体"/>
            </a:endParaRPr>
          </a:p>
          <a:p>
            <a:pPr lvl="0">
              <a:defRPr/>
            </a:pPr>
            <a:r>
              <a:rPr lang="en-US" altLang="zh-CN" sz="1700" dirty="0" smtClean="0">
                <a:solidFill>
                  <a:sysClr val="windowText" lastClr="000000"/>
                </a:solidFill>
              </a:rPr>
              <a:t>M</a:t>
            </a:r>
            <a:r>
              <a:rPr lang="en-US" altLang="zh-CN" sz="1700" dirty="0">
                <a:solidFill>
                  <a:sysClr val="windowText" lastClr="000000"/>
                </a:solidFill>
              </a:rPr>
              <a:t>. L. Bushnell and V. D. Agrawal, </a:t>
            </a:r>
            <a:r>
              <a:rPr lang="en-US" altLang="zh-CN" sz="1700" i="1" dirty="0" smtClean="0">
                <a:solidFill>
                  <a:sysClr val="windowText" lastClr="000000"/>
                </a:solidFill>
              </a:rPr>
              <a:t>Essentials </a:t>
            </a:r>
            <a:r>
              <a:rPr lang="en-US" altLang="zh-CN" sz="1700" i="1" dirty="0">
                <a:solidFill>
                  <a:sysClr val="windowText" lastClr="000000"/>
                </a:solidFill>
              </a:rPr>
              <a:t>of Electronic Testing for </a:t>
            </a:r>
            <a:r>
              <a:rPr lang="en-US" altLang="zh-CN" sz="1700" i="1" dirty="0" smtClean="0">
                <a:solidFill>
                  <a:sysClr val="windowText" lastClr="000000"/>
                </a:solidFill>
              </a:rPr>
              <a:t>Digital, Memory </a:t>
            </a:r>
            <a:r>
              <a:rPr lang="en-US" altLang="zh-CN" sz="1700" i="1" dirty="0">
                <a:solidFill>
                  <a:sysClr val="windowText" lastClr="000000"/>
                </a:solidFill>
              </a:rPr>
              <a:t>&amp; Mixed-Signal VLSI </a:t>
            </a:r>
            <a:r>
              <a:rPr lang="en-US" altLang="zh-CN" sz="1700" i="1" dirty="0" smtClean="0">
                <a:solidFill>
                  <a:sysClr val="windowText" lastClr="000000"/>
                </a:solidFill>
              </a:rPr>
              <a:t>Circuits</a:t>
            </a:r>
            <a:r>
              <a:rPr lang="en-US" altLang="zh-CN" sz="1700" dirty="0" smtClean="0">
                <a:solidFill>
                  <a:sysClr val="windowText" lastClr="000000"/>
                </a:solidFill>
              </a:rPr>
              <a:t>, </a:t>
            </a:r>
            <a:r>
              <a:rPr lang="en-US" altLang="zh-CN" sz="1700" dirty="0">
                <a:solidFill>
                  <a:sysClr val="windowText" lastClr="000000"/>
                </a:solidFill>
              </a:rPr>
              <a:t>Boston, Springer, 2000</a:t>
            </a:r>
            <a:r>
              <a:rPr lang="en-US" altLang="zh-CN" sz="1700" dirty="0" smtClean="0">
                <a:solidFill>
                  <a:sysClr val="windowText" lastClr="000000"/>
                </a:solidFill>
              </a:rPr>
              <a:t>.</a:t>
            </a:r>
          </a:p>
          <a:p>
            <a:pPr lvl="0">
              <a:defRPr/>
            </a:pPr>
            <a:r>
              <a:rPr lang="en-US" altLang="zh-CN" sz="1700" dirty="0">
                <a:solidFill>
                  <a:sysClr val="windowText" lastClr="000000"/>
                </a:solidFill>
              </a:rPr>
              <a:t>Park, </a:t>
            </a:r>
            <a:r>
              <a:rPr lang="en-US" altLang="zh-CN" sz="1700" dirty="0" err="1">
                <a:solidFill>
                  <a:sysClr val="windowText" lastClr="000000"/>
                </a:solidFill>
              </a:rPr>
              <a:t>Intaik</a:t>
            </a:r>
            <a:r>
              <a:rPr lang="en-US" altLang="zh-CN" sz="1700" dirty="0">
                <a:solidFill>
                  <a:sysClr val="windowText" lastClr="000000"/>
                </a:solidFill>
              </a:rPr>
              <a:t>, and E.J. </a:t>
            </a:r>
            <a:r>
              <a:rPr lang="en-US" altLang="zh-CN" sz="1700" dirty="0" err="1" smtClean="0">
                <a:solidFill>
                  <a:sysClr val="windowText" lastClr="000000"/>
                </a:solidFill>
              </a:rPr>
              <a:t>McCluskey</a:t>
            </a:r>
            <a:r>
              <a:rPr lang="en-US" altLang="zh-CN" sz="1700" dirty="0">
                <a:solidFill>
                  <a:sysClr val="windowText" lastClr="000000"/>
                </a:solidFill>
              </a:rPr>
              <a:t>,</a:t>
            </a:r>
            <a:r>
              <a:rPr lang="en-US" altLang="zh-CN" sz="1700" dirty="0" smtClean="0">
                <a:solidFill>
                  <a:sysClr val="windowText" lastClr="000000"/>
                </a:solidFill>
              </a:rPr>
              <a:t> </a:t>
            </a:r>
            <a:r>
              <a:rPr lang="en-US" altLang="zh-CN" sz="1700" dirty="0">
                <a:solidFill>
                  <a:sysClr val="windowText" lastClr="000000"/>
                </a:solidFill>
              </a:rPr>
              <a:t>“Launch-on-Shift-Capture </a:t>
            </a:r>
            <a:r>
              <a:rPr lang="en-US" altLang="zh-CN" sz="1700" dirty="0" smtClean="0">
                <a:solidFill>
                  <a:sysClr val="windowText" lastClr="000000"/>
                </a:solidFill>
              </a:rPr>
              <a:t>Transition Tests.,”</a:t>
            </a:r>
            <a:r>
              <a:rPr lang="en-US" altLang="zh-CN" sz="1700" i="1" dirty="0" err="1" smtClean="0">
                <a:solidFill>
                  <a:sysClr val="windowText" lastClr="000000"/>
                </a:solidFill>
              </a:rPr>
              <a:t>Proc</a:t>
            </a:r>
            <a:r>
              <a:rPr lang="en-US" altLang="zh-CN" sz="1700" i="1" dirty="0" smtClean="0">
                <a:solidFill>
                  <a:sysClr val="windowText" lastClr="000000"/>
                </a:solidFill>
              </a:rPr>
              <a:t>.</a:t>
            </a:r>
            <a:r>
              <a:rPr lang="en-US" altLang="zh-CN" sz="1700" i="1" dirty="0">
                <a:solidFill>
                  <a:sysClr val="windowText" lastClr="000000"/>
                </a:solidFill>
              </a:rPr>
              <a:t> International Test Conference</a:t>
            </a:r>
            <a:r>
              <a:rPr lang="en-US" altLang="zh-CN" sz="1700" dirty="0">
                <a:solidFill>
                  <a:sysClr val="windowText" lastClr="000000"/>
                </a:solidFill>
              </a:rPr>
              <a:t>, </a:t>
            </a:r>
            <a:r>
              <a:rPr lang="en-US" altLang="zh-CN" sz="1700" dirty="0" smtClean="0">
                <a:solidFill>
                  <a:sysClr val="windowText" lastClr="000000"/>
                </a:solidFill>
              </a:rPr>
              <a:t>2008, </a:t>
            </a:r>
            <a:r>
              <a:rPr lang="en-US" altLang="zh-CN" sz="1700" dirty="0" smtClean="0">
                <a:solidFill>
                  <a:sysClr val="windowText" lastClr="000000"/>
                </a:solidFill>
              </a:rPr>
              <a:t>pp. 1-9</a:t>
            </a:r>
            <a:r>
              <a:rPr lang="en-US" altLang="zh-CN" sz="1700" dirty="0" smtClean="0">
                <a:solidFill>
                  <a:sysClr val="windowText" lastClr="000000"/>
                </a:solidFill>
              </a:rPr>
              <a:t>.</a:t>
            </a:r>
          </a:p>
          <a:p>
            <a:pPr lvl="0">
              <a:defRPr/>
            </a:pPr>
            <a:r>
              <a:rPr lang="en-US" altLang="zh-CN" sz="1700" dirty="0" err="1">
                <a:solidFill>
                  <a:sysClr val="windowText" lastClr="000000"/>
                </a:solidFill>
              </a:rPr>
              <a:t>Higami</a:t>
            </a:r>
            <a:r>
              <a:rPr lang="en-US" altLang="zh-CN" sz="1700" dirty="0">
                <a:solidFill>
                  <a:sysClr val="windowText" lastClr="000000"/>
                </a:solidFill>
              </a:rPr>
              <a:t>, Y., Y. Kurose, S. </a:t>
            </a:r>
            <a:r>
              <a:rPr lang="en-US" altLang="zh-CN" sz="1700" dirty="0" err="1">
                <a:solidFill>
                  <a:sysClr val="windowText" lastClr="000000"/>
                </a:solidFill>
              </a:rPr>
              <a:t>Ohno</a:t>
            </a:r>
            <a:r>
              <a:rPr lang="en-US" altLang="zh-CN" sz="1700" dirty="0">
                <a:solidFill>
                  <a:sysClr val="windowText" lastClr="000000"/>
                </a:solidFill>
              </a:rPr>
              <a:t>, H. Yamaoka, H. Takahashi, Y. Shimizu, T</a:t>
            </a:r>
            <a:r>
              <a:rPr lang="en-US" altLang="zh-CN" sz="1700" dirty="0" smtClean="0">
                <a:solidFill>
                  <a:sysClr val="windowText" lastClr="000000"/>
                </a:solidFill>
              </a:rPr>
              <a:t>. </a:t>
            </a:r>
            <a:r>
              <a:rPr lang="en-US" altLang="zh-CN" sz="1700" dirty="0" err="1" smtClean="0">
                <a:solidFill>
                  <a:sysClr val="windowText" lastClr="000000"/>
                </a:solidFill>
              </a:rPr>
              <a:t>Aikyo</a:t>
            </a:r>
            <a:r>
              <a:rPr lang="en-US" altLang="zh-CN" sz="1700" dirty="0">
                <a:solidFill>
                  <a:sysClr val="windowText" lastClr="000000"/>
                </a:solidFill>
              </a:rPr>
              <a:t>, and Y. </a:t>
            </a:r>
            <a:r>
              <a:rPr lang="en-US" altLang="zh-CN" sz="1700" dirty="0" smtClean="0">
                <a:solidFill>
                  <a:sysClr val="windowText" lastClr="000000"/>
                </a:solidFill>
              </a:rPr>
              <a:t>Takamatsu</a:t>
            </a:r>
            <a:r>
              <a:rPr lang="en-US" altLang="zh-CN" sz="1700" dirty="0">
                <a:solidFill>
                  <a:sysClr val="windowText" lastClr="000000"/>
                </a:solidFill>
              </a:rPr>
              <a:t>, “Diagnostic Test Generation for Transition Faults </a:t>
            </a:r>
            <a:r>
              <a:rPr lang="en-US" altLang="zh-CN" sz="1700" dirty="0" smtClean="0">
                <a:solidFill>
                  <a:sysClr val="windowText" lastClr="000000"/>
                </a:solidFill>
              </a:rPr>
              <a:t>Using </a:t>
            </a:r>
            <a:r>
              <a:rPr lang="en-US" altLang="zh-CN" sz="1700" dirty="0">
                <a:solidFill>
                  <a:sysClr val="windowText" lastClr="000000"/>
                </a:solidFill>
              </a:rPr>
              <a:t>a Stuck-at ATPG </a:t>
            </a:r>
            <a:r>
              <a:rPr lang="en-US" altLang="zh-CN" sz="1700" dirty="0" smtClean="0">
                <a:solidFill>
                  <a:sysClr val="windowText" lastClr="000000"/>
                </a:solidFill>
              </a:rPr>
              <a:t>Tool,”,</a:t>
            </a:r>
            <a:r>
              <a:rPr lang="en-US" altLang="zh-CN" sz="1700" i="1" dirty="0">
                <a:solidFill>
                  <a:sysClr val="windowText" lastClr="000000"/>
                </a:solidFill>
              </a:rPr>
              <a:t> Proc. International Test Conference</a:t>
            </a:r>
            <a:r>
              <a:rPr lang="en-US" altLang="zh-CN" sz="1700" dirty="0" smtClean="0">
                <a:solidFill>
                  <a:sysClr val="windowText" lastClr="000000"/>
                </a:solidFill>
              </a:rPr>
              <a:t>, 2009, </a:t>
            </a:r>
            <a:r>
              <a:rPr lang="en-US" altLang="zh-CN" sz="1700" dirty="0" smtClean="0">
                <a:solidFill>
                  <a:sysClr val="windowText" lastClr="000000"/>
                </a:solidFill>
              </a:rPr>
              <a:t>pp. 1-9</a:t>
            </a:r>
            <a:r>
              <a:rPr lang="en-US" altLang="zh-CN" sz="1700" dirty="0" smtClean="0">
                <a:solidFill>
                  <a:sysClr val="windowText" lastClr="000000"/>
                </a:solidFill>
              </a:rPr>
              <a:t>.</a:t>
            </a:r>
            <a:endParaRPr kumimoji="0" lang="zh-CN" altLang="en-US" sz="1700" b="0" i="0" u="none" strike="noStrike" kern="1200" cap="none" spc="0" normalizeH="0" baseline="0" noProof="0" dirty="0">
              <a:ln>
                <a:noFill/>
              </a:ln>
              <a:solidFill>
                <a:sysClr val="windowText" lastClr="000000"/>
              </a:solidFill>
              <a:effectLst/>
              <a:uLnTx/>
              <a:uFillTx/>
              <a:latin typeface="Calibri"/>
              <a:ea typeface="宋体"/>
              <a:cs typeface="+mn-cs"/>
            </a:endParaRPr>
          </a:p>
        </p:txBody>
      </p:sp>
      <p:sp>
        <p:nvSpPr>
          <p:cNvPr id="11" name="标题 1"/>
          <p:cNvSpPr txBox="1">
            <a:spLocks/>
          </p:cNvSpPr>
          <p:nvPr/>
        </p:nvSpPr>
        <p:spPr bwMode="auto">
          <a:xfrm>
            <a:off x="340909" y="157901"/>
            <a:ext cx="5822950"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fontScale="92500" lnSpcReduction="10000"/>
          </a:bodyPr>
          <a:lstStyle>
            <a:lvl1pPr algn="l" defTabSz="457200" rtl="0" eaLnBrk="1" fontAlgn="base" hangingPunct="1">
              <a:spcBef>
                <a:spcPct val="0"/>
              </a:spcBef>
              <a:spcAft>
                <a:spcPct val="0"/>
              </a:spcAft>
              <a:defRPr sz="3500" b="1" kern="1200">
                <a:solidFill>
                  <a:srgbClr val="003263"/>
                </a:solidFill>
                <a:latin typeface="Calibri"/>
                <a:ea typeface="Calibri" pitchFamily="34" charset="0"/>
                <a:cs typeface="Calibri"/>
              </a:defRPr>
            </a:lvl1pPr>
            <a:lvl2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2pPr>
            <a:lvl3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3pPr>
            <a:lvl4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4pPr>
            <a:lvl5pPr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5pPr>
            <a:lvl6pPr marL="4572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6pPr>
            <a:lvl7pPr marL="9144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7pPr>
            <a:lvl8pPr marL="13716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8pPr>
            <a:lvl9pPr marL="1828800" algn="l" defTabSz="457200" rtl="0" eaLnBrk="1" fontAlgn="base" hangingPunct="1">
              <a:spcBef>
                <a:spcPct val="0"/>
              </a:spcBef>
              <a:spcAft>
                <a:spcPct val="0"/>
              </a:spcAft>
              <a:defRPr sz="3500" b="1">
                <a:solidFill>
                  <a:srgbClr val="003263"/>
                </a:solidFill>
                <a:latin typeface="Calibri" pitchFamily="34" charset="0"/>
                <a:ea typeface="Calibri" pitchFamily="34" charset="0"/>
                <a:cs typeface="Calibri"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3600" b="1" i="0" u="none" strike="noStrike" kern="1200" cap="none" spc="0" normalizeH="0" baseline="0" noProof="0" dirty="0" smtClean="0">
                <a:ln>
                  <a:noFill/>
                </a:ln>
                <a:solidFill>
                  <a:srgbClr val="003263"/>
                </a:solidFill>
                <a:effectLst/>
                <a:uLnTx/>
                <a:uFillTx/>
                <a:latin typeface="Calibri"/>
              </a:rPr>
              <a:t>References</a:t>
            </a:r>
            <a:endParaRPr kumimoji="0" lang="zh-CN" altLang="en-US" sz="3600" b="1" i="0" u="none" strike="noStrike" kern="1200" cap="none" spc="0" normalizeH="0" baseline="0" noProof="0" dirty="0">
              <a:ln>
                <a:noFill/>
              </a:ln>
              <a:solidFill>
                <a:srgbClr val="003263"/>
              </a:solidFill>
              <a:effectLst/>
              <a:uLnTx/>
              <a:uFillTx/>
              <a:latin typeface="Calibri"/>
            </a:endParaRPr>
          </a:p>
        </p:txBody>
      </p:sp>
    </p:spTree>
    <p:extLst>
      <p:ext uri="{BB962C8B-B14F-4D97-AF65-F5344CB8AC3E}">
        <p14:creationId xmlns:p14="http://schemas.microsoft.com/office/powerpoint/2010/main" val="36284648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887761" y="1916832"/>
            <a:ext cx="332419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Arial" charset="0"/>
                <a:ea typeface="SimSun" pitchFamily="2" charset="-122"/>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Arial" charset="0"/>
                <a:ea typeface="SimSun" pitchFamily="2" charset="-122"/>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charset="0"/>
                <a:ea typeface="SimSun" pitchFamily="2" charset="-122"/>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SimSun" pitchFamily="2" charset="-122"/>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SimSun" pitchFamily="2" charset="-122"/>
                <a:cs typeface="+mn-cs"/>
              </a:defRPr>
            </a:lvl5pPr>
            <a:lvl6pPr marL="2514600" indent="-228600" algn="l" defTabSz="457200" rtl="0" eaLnBrk="0" fontAlgn="base" latinLnBrk="0" hangingPunct="0">
              <a:spcBef>
                <a:spcPct val="0"/>
              </a:spcBef>
              <a:spcAft>
                <a:spcPct val="0"/>
              </a:spcAft>
              <a:buFont typeface="Arial" charset="0"/>
              <a:buChar char="•"/>
              <a:defRPr sz="2000" kern="1200">
                <a:solidFill>
                  <a:schemeClr val="tx1"/>
                </a:solidFill>
                <a:latin typeface="Arial" charset="0"/>
                <a:ea typeface="SimSun" pitchFamily="2" charset="-122"/>
                <a:cs typeface="+mn-cs"/>
              </a:defRPr>
            </a:lvl6pPr>
            <a:lvl7pPr marL="2971800" indent="-228600" algn="l" defTabSz="457200" rtl="0" eaLnBrk="0" fontAlgn="base" latinLnBrk="0" hangingPunct="0">
              <a:spcBef>
                <a:spcPct val="0"/>
              </a:spcBef>
              <a:spcAft>
                <a:spcPct val="0"/>
              </a:spcAft>
              <a:buFont typeface="Arial" charset="0"/>
              <a:buChar char="•"/>
              <a:defRPr sz="2000" kern="1200">
                <a:solidFill>
                  <a:schemeClr val="tx1"/>
                </a:solidFill>
                <a:latin typeface="Arial" charset="0"/>
                <a:ea typeface="SimSun" pitchFamily="2" charset="-122"/>
                <a:cs typeface="+mn-cs"/>
              </a:defRPr>
            </a:lvl7pPr>
            <a:lvl8pPr marL="3429000" indent="-228600" algn="l" defTabSz="457200" rtl="0" eaLnBrk="0" fontAlgn="base" latinLnBrk="0" hangingPunct="0">
              <a:spcBef>
                <a:spcPct val="0"/>
              </a:spcBef>
              <a:spcAft>
                <a:spcPct val="0"/>
              </a:spcAft>
              <a:buFont typeface="Arial" charset="0"/>
              <a:buChar char="•"/>
              <a:defRPr sz="2000" kern="1200">
                <a:solidFill>
                  <a:schemeClr val="tx1"/>
                </a:solidFill>
                <a:latin typeface="Arial" charset="0"/>
                <a:ea typeface="SimSun" pitchFamily="2" charset="-122"/>
                <a:cs typeface="+mn-cs"/>
              </a:defRPr>
            </a:lvl8pPr>
            <a:lvl9pPr marL="3886200" indent="-228600" algn="l" defTabSz="457200" rtl="0" eaLnBrk="0" fontAlgn="base" latinLnBrk="0" hangingPunct="0">
              <a:spcBef>
                <a:spcPct val="0"/>
              </a:spcBef>
              <a:spcAft>
                <a:spcPct val="0"/>
              </a:spcAft>
              <a:buFont typeface="Arial" charset="0"/>
              <a:buChar char="•"/>
              <a:defRPr sz="2000" kern="1200">
                <a:solidFill>
                  <a:schemeClr val="tx1"/>
                </a:solidFill>
                <a:latin typeface="Arial" charset="0"/>
                <a:ea typeface="SimSun" pitchFamily="2" charset="-122"/>
                <a:cs typeface="+mn-cs"/>
              </a:defRPr>
            </a:lvl9pPr>
          </a:lstStyle>
          <a:p>
            <a:pPr marL="0" indent="0" algn="r" eaLnBrk="1" hangingPunct="1">
              <a:buNone/>
            </a:pPr>
            <a:r>
              <a:rPr lang="en-US" altLang="zh-CN" sz="4800" b="1" dirty="0" smtClean="0">
                <a:solidFill>
                  <a:schemeClr val="bg1"/>
                </a:solidFill>
                <a:latin typeface="Calibri" pitchFamily="34" charset="0"/>
                <a:sym typeface="Calibri" pitchFamily="34" charset="0"/>
              </a:rPr>
              <a:t>Questions ?</a:t>
            </a:r>
            <a:endParaRPr lang="zh-CN" altLang="en-US" sz="4800" b="1" dirty="0">
              <a:solidFill>
                <a:schemeClr val="bg1"/>
              </a:solidFill>
              <a:latin typeface="Calibri" pitchFamily="34" charset="0"/>
              <a:sym typeface="Calibri" pitchFamily="34" charset="0"/>
            </a:endParaRPr>
          </a:p>
        </p:txBody>
      </p:sp>
      <p:sp>
        <p:nvSpPr>
          <p:cNvPr id="3" name="TextBox 2"/>
          <p:cNvSpPr txBox="1">
            <a:spLocks noChangeArrowheads="1"/>
          </p:cNvSpPr>
          <p:nvPr/>
        </p:nvSpPr>
        <p:spPr bwMode="auto">
          <a:xfrm>
            <a:off x="1019945" y="745018"/>
            <a:ext cx="304799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Arial" charset="0"/>
                <a:ea typeface="SimSun" pitchFamily="2" charset="-122"/>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Arial" charset="0"/>
                <a:ea typeface="SimSun" pitchFamily="2" charset="-122"/>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charset="0"/>
                <a:ea typeface="SimSun" pitchFamily="2" charset="-122"/>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SimSun" pitchFamily="2" charset="-122"/>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SimSun" pitchFamily="2" charset="-122"/>
                <a:cs typeface="+mn-cs"/>
              </a:defRPr>
            </a:lvl5pPr>
            <a:lvl6pPr marL="2514600" indent="-228600" algn="l" defTabSz="457200" rtl="0" eaLnBrk="0" fontAlgn="base" latinLnBrk="0" hangingPunct="0">
              <a:spcBef>
                <a:spcPct val="0"/>
              </a:spcBef>
              <a:spcAft>
                <a:spcPct val="0"/>
              </a:spcAft>
              <a:buFont typeface="Arial" charset="0"/>
              <a:buChar char="•"/>
              <a:defRPr sz="2000" kern="1200">
                <a:solidFill>
                  <a:schemeClr val="tx1"/>
                </a:solidFill>
                <a:latin typeface="Arial" charset="0"/>
                <a:ea typeface="SimSun" pitchFamily="2" charset="-122"/>
                <a:cs typeface="+mn-cs"/>
              </a:defRPr>
            </a:lvl6pPr>
            <a:lvl7pPr marL="2971800" indent="-228600" algn="l" defTabSz="457200" rtl="0" eaLnBrk="0" fontAlgn="base" latinLnBrk="0" hangingPunct="0">
              <a:spcBef>
                <a:spcPct val="0"/>
              </a:spcBef>
              <a:spcAft>
                <a:spcPct val="0"/>
              </a:spcAft>
              <a:buFont typeface="Arial" charset="0"/>
              <a:buChar char="•"/>
              <a:defRPr sz="2000" kern="1200">
                <a:solidFill>
                  <a:schemeClr val="tx1"/>
                </a:solidFill>
                <a:latin typeface="Arial" charset="0"/>
                <a:ea typeface="SimSun" pitchFamily="2" charset="-122"/>
                <a:cs typeface="+mn-cs"/>
              </a:defRPr>
            </a:lvl7pPr>
            <a:lvl8pPr marL="3429000" indent="-228600" algn="l" defTabSz="457200" rtl="0" eaLnBrk="0" fontAlgn="base" latinLnBrk="0" hangingPunct="0">
              <a:spcBef>
                <a:spcPct val="0"/>
              </a:spcBef>
              <a:spcAft>
                <a:spcPct val="0"/>
              </a:spcAft>
              <a:buFont typeface="Arial" charset="0"/>
              <a:buChar char="•"/>
              <a:defRPr sz="2000" kern="1200">
                <a:solidFill>
                  <a:schemeClr val="tx1"/>
                </a:solidFill>
                <a:latin typeface="Arial" charset="0"/>
                <a:ea typeface="SimSun" pitchFamily="2" charset="-122"/>
                <a:cs typeface="+mn-cs"/>
              </a:defRPr>
            </a:lvl8pPr>
            <a:lvl9pPr marL="3886200" indent="-228600" algn="l" defTabSz="457200" rtl="0" eaLnBrk="0" fontAlgn="base" latinLnBrk="0" hangingPunct="0">
              <a:spcBef>
                <a:spcPct val="0"/>
              </a:spcBef>
              <a:spcAft>
                <a:spcPct val="0"/>
              </a:spcAft>
              <a:buFont typeface="Arial" charset="0"/>
              <a:buChar char="•"/>
              <a:defRPr sz="2000" kern="1200">
                <a:solidFill>
                  <a:schemeClr val="tx1"/>
                </a:solidFill>
                <a:latin typeface="Arial" charset="0"/>
                <a:ea typeface="SimSun" pitchFamily="2" charset="-122"/>
                <a:cs typeface="+mn-cs"/>
              </a:defRPr>
            </a:lvl9pPr>
          </a:lstStyle>
          <a:p>
            <a:pPr marL="0" indent="0" algn="r" eaLnBrk="1" hangingPunct="1">
              <a:buNone/>
            </a:pPr>
            <a:r>
              <a:rPr lang="en-US" altLang="zh-CN" sz="4800" b="1" dirty="0" smtClean="0">
                <a:solidFill>
                  <a:schemeClr val="bg1"/>
                </a:solidFill>
                <a:latin typeface="Calibri" pitchFamily="34" charset="0"/>
                <a:sym typeface="Calibri" pitchFamily="34" charset="0"/>
              </a:rPr>
              <a:t>Thank you!</a:t>
            </a:r>
            <a:endParaRPr lang="zh-CN" altLang="en-US" sz="4800" b="1" dirty="0">
              <a:solidFill>
                <a:schemeClr val="bg1"/>
              </a:solidFill>
              <a:latin typeface="Calibri" pitchFamily="34" charset="0"/>
              <a:sym typeface="Calibri" pitchFamily="34" charset="0"/>
            </a:endParaRPr>
          </a:p>
        </p:txBody>
      </p:sp>
    </p:spTree>
    <p:extLst>
      <p:ext uri="{BB962C8B-B14F-4D97-AF65-F5344CB8AC3E}">
        <p14:creationId xmlns:p14="http://schemas.microsoft.com/office/powerpoint/2010/main" val="2822147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4</a:t>
            </a:fld>
            <a:endParaRPr lang="zh-CN" altLang="en-US"/>
          </a:p>
        </p:txBody>
      </p:sp>
      <p:cxnSp>
        <p:nvCxnSpPr>
          <p:cNvPr id="10" name="直接连接符 9"/>
          <p:cNvCxnSpPr/>
          <p:nvPr/>
        </p:nvCxnSpPr>
        <p:spPr>
          <a:xfrm>
            <a:off x="323528" y="1268760"/>
            <a:ext cx="856895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5" name="标题 1"/>
          <p:cNvSpPr txBox="1">
            <a:spLocks/>
          </p:cNvSpPr>
          <p:nvPr/>
        </p:nvSpPr>
        <p:spPr>
          <a:xfrm>
            <a:off x="323528" y="506760"/>
            <a:ext cx="5822950" cy="762000"/>
          </a:xfrm>
          <a:prstGeom prst="rect">
            <a:avLst/>
          </a:prstGeom>
          <a:ln>
            <a:no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fontAlgn="base">
              <a:spcAft>
                <a:spcPct val="0"/>
              </a:spcAft>
            </a:pPr>
            <a:r>
              <a:rPr lang="en-US" altLang="zh-CN" sz="3600" b="1" dirty="0">
                <a:solidFill>
                  <a:srgbClr val="003263"/>
                </a:solidFill>
                <a:latin typeface="Calibri"/>
                <a:ea typeface="Calibri" pitchFamily="34" charset="0"/>
                <a:cs typeface="Calibri"/>
              </a:rPr>
              <a:t>VLSI Testing</a:t>
            </a:r>
            <a:endParaRPr lang="zh-CN" altLang="en-US" sz="3600" b="1" dirty="0">
              <a:solidFill>
                <a:srgbClr val="003263"/>
              </a:solidFill>
              <a:latin typeface="Calibri"/>
              <a:ea typeface="Calibri" pitchFamily="34" charset="0"/>
              <a:cs typeface="Calibri"/>
            </a:endParaRPr>
          </a:p>
        </p:txBody>
      </p:sp>
      <p:grpSp>
        <p:nvGrpSpPr>
          <p:cNvPr id="6" name="组合 5"/>
          <p:cNvGrpSpPr/>
          <p:nvPr/>
        </p:nvGrpSpPr>
        <p:grpSpPr>
          <a:xfrm>
            <a:off x="683568" y="1680001"/>
            <a:ext cx="8070109" cy="4412397"/>
            <a:chOff x="609600" y="1371600"/>
            <a:chExt cx="8070109" cy="4412397"/>
          </a:xfrm>
        </p:grpSpPr>
        <p:sp>
          <p:nvSpPr>
            <p:cNvPr id="7" name="TextBox 6"/>
            <p:cNvSpPr txBox="1"/>
            <p:nvPr/>
          </p:nvSpPr>
          <p:spPr>
            <a:xfrm>
              <a:off x="609600" y="1371600"/>
              <a:ext cx="1245326" cy="1938992"/>
            </a:xfrm>
            <a:prstGeom prst="rect">
              <a:avLst/>
            </a:prstGeom>
            <a:noFill/>
            <a:ln w="28575">
              <a:solidFill>
                <a:srgbClr val="000000"/>
              </a:solidFill>
            </a:ln>
          </p:spPr>
          <p:txBody>
            <a:bodyPr wrap="square" rtlCol="0">
              <a:spAutoFit/>
            </a:bodyPr>
            <a:lstStyle/>
            <a:p>
              <a:pPr algn="ctr"/>
              <a:endParaRPr lang="en-US" altLang="zh-CN" sz="2400" dirty="0" smtClean="0"/>
            </a:p>
            <a:p>
              <a:pPr algn="ctr"/>
              <a:r>
                <a:rPr lang="en-US" altLang="zh-CN" sz="2400" dirty="0" smtClean="0"/>
                <a:t>Test Vectors/</a:t>
              </a:r>
            </a:p>
            <a:p>
              <a:pPr algn="ctr"/>
              <a:r>
                <a:rPr lang="en-US" altLang="zh-CN" sz="2400" dirty="0" smtClean="0"/>
                <a:t>Patterns</a:t>
              </a:r>
            </a:p>
            <a:p>
              <a:pPr algn="ctr"/>
              <a:endParaRPr lang="zh-CN" altLang="en-US" sz="2400" dirty="0"/>
            </a:p>
          </p:txBody>
        </p:sp>
        <p:sp>
          <p:nvSpPr>
            <p:cNvPr id="9" name="右箭头 8"/>
            <p:cNvSpPr/>
            <p:nvPr/>
          </p:nvSpPr>
          <p:spPr>
            <a:xfrm>
              <a:off x="1981201" y="1891095"/>
              <a:ext cx="685800" cy="313231"/>
            </a:xfrm>
            <a:prstGeom prst="rightArrow">
              <a:avLst/>
            </a:prstGeom>
            <a:noFill/>
            <a:ln w="28575">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sz="2400"/>
            </a:p>
          </p:txBody>
        </p:sp>
        <p:sp>
          <p:nvSpPr>
            <p:cNvPr id="11" name="TextBox 10"/>
            <p:cNvSpPr txBox="1"/>
            <p:nvPr/>
          </p:nvSpPr>
          <p:spPr>
            <a:xfrm>
              <a:off x="2819400" y="1419497"/>
              <a:ext cx="2682241" cy="1569660"/>
            </a:xfrm>
            <a:prstGeom prst="rect">
              <a:avLst/>
            </a:prstGeom>
            <a:noFill/>
            <a:ln w="28575">
              <a:solidFill>
                <a:srgbClr val="000000"/>
              </a:solidFill>
            </a:ln>
          </p:spPr>
          <p:txBody>
            <a:bodyPr wrap="square" rtlCol="0">
              <a:spAutoFit/>
            </a:bodyPr>
            <a:lstStyle>
              <a:defPPr>
                <a:defRPr lang="en-US"/>
              </a:defPPr>
            </a:lstStyle>
            <a:p>
              <a:pPr algn="ctr"/>
              <a:endParaRPr lang="en-US" altLang="zh-CN" sz="2400" dirty="0"/>
            </a:p>
            <a:p>
              <a:pPr algn="ctr"/>
              <a:r>
                <a:rPr lang="en-US" altLang="zh-CN" sz="2400" dirty="0"/>
                <a:t>Circuit Under Test</a:t>
              </a:r>
            </a:p>
            <a:p>
              <a:pPr algn="ctr"/>
              <a:r>
                <a:rPr lang="en-US" altLang="zh-CN" sz="2400" dirty="0"/>
                <a:t>(CUT)</a:t>
              </a:r>
            </a:p>
            <a:p>
              <a:endParaRPr lang="zh-CN" altLang="en-US" sz="2400" dirty="0"/>
            </a:p>
          </p:txBody>
        </p:sp>
        <p:sp>
          <p:nvSpPr>
            <p:cNvPr id="12" name="TextBox 11"/>
            <p:cNvSpPr txBox="1"/>
            <p:nvPr/>
          </p:nvSpPr>
          <p:spPr>
            <a:xfrm>
              <a:off x="3051146" y="3713632"/>
              <a:ext cx="2200532" cy="461665"/>
            </a:xfrm>
            <a:prstGeom prst="rect">
              <a:avLst/>
            </a:prstGeom>
            <a:noFill/>
            <a:ln w="28575">
              <a:solidFill>
                <a:srgbClr val="000000"/>
              </a:solidFill>
            </a:ln>
          </p:spPr>
          <p:txBody>
            <a:bodyPr wrap="square" rtlCol="0">
              <a:spAutoFit/>
            </a:bodyPr>
            <a:lstStyle>
              <a:defPPr>
                <a:defRPr lang="en-US"/>
              </a:defPPr>
            </a:lstStyle>
            <a:p>
              <a:pPr algn="ctr">
                <a:spcBef>
                  <a:spcPts val="1200"/>
                </a:spcBef>
                <a:spcAft>
                  <a:spcPts val="1200"/>
                </a:spcAft>
              </a:pPr>
              <a:r>
                <a:rPr lang="en-US" altLang="zh-CN" sz="2400" dirty="0" smtClean="0"/>
                <a:t>Compare</a:t>
              </a:r>
              <a:endParaRPr lang="zh-CN" altLang="en-US" sz="2400" dirty="0"/>
            </a:p>
          </p:txBody>
        </p:sp>
        <p:sp>
          <p:nvSpPr>
            <p:cNvPr id="13" name="右箭头 12"/>
            <p:cNvSpPr/>
            <p:nvPr/>
          </p:nvSpPr>
          <p:spPr>
            <a:xfrm rot="5400000">
              <a:off x="3920361" y="3219724"/>
              <a:ext cx="508856" cy="275526"/>
            </a:xfrm>
            <a:prstGeom prst="rightArrow">
              <a:avLst/>
            </a:prstGeom>
            <a:noFill/>
            <a:ln w="28575">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sz="2400"/>
            </a:p>
          </p:txBody>
        </p:sp>
        <p:sp>
          <p:nvSpPr>
            <p:cNvPr id="14" name="TextBox 13"/>
            <p:cNvSpPr txBox="1"/>
            <p:nvPr/>
          </p:nvSpPr>
          <p:spPr>
            <a:xfrm>
              <a:off x="2819400" y="4953000"/>
              <a:ext cx="2682241" cy="830997"/>
            </a:xfrm>
            <a:prstGeom prst="rect">
              <a:avLst/>
            </a:prstGeom>
            <a:noFill/>
            <a:ln w="28575">
              <a:solidFill>
                <a:srgbClr val="000000"/>
              </a:solidFill>
            </a:ln>
          </p:spPr>
          <p:txBody>
            <a:bodyPr wrap="square" rtlCol="0">
              <a:spAutoFit/>
            </a:bodyPr>
            <a:lstStyle>
              <a:defPPr>
                <a:defRPr lang="en-US"/>
              </a:defPPr>
            </a:lstStyle>
            <a:p>
              <a:pPr algn="ctr"/>
              <a:r>
                <a:rPr lang="en-US" altLang="zh-CN" sz="2400" dirty="0" smtClean="0"/>
                <a:t>Expected Output Responses</a:t>
              </a:r>
              <a:endParaRPr lang="zh-CN" altLang="en-US" sz="2400" dirty="0"/>
            </a:p>
          </p:txBody>
        </p:sp>
        <p:sp>
          <p:nvSpPr>
            <p:cNvPr id="15" name="TextBox 14"/>
            <p:cNvSpPr txBox="1"/>
            <p:nvPr/>
          </p:nvSpPr>
          <p:spPr>
            <a:xfrm>
              <a:off x="6392091" y="2725067"/>
              <a:ext cx="2200532" cy="830997"/>
            </a:xfrm>
            <a:prstGeom prst="rect">
              <a:avLst/>
            </a:prstGeom>
            <a:noFill/>
            <a:ln w="28575">
              <a:solidFill>
                <a:srgbClr val="000000"/>
              </a:solidFill>
            </a:ln>
          </p:spPr>
          <p:txBody>
            <a:bodyPr wrap="square" rtlCol="0">
              <a:spAutoFit/>
            </a:bodyPr>
            <a:lstStyle>
              <a:defPPr>
                <a:defRPr lang="en-US"/>
              </a:defPPr>
            </a:lstStyle>
            <a:p>
              <a:pPr algn="ctr"/>
              <a:r>
                <a:rPr lang="en-US" altLang="zh-CN" sz="2400" dirty="0" smtClean="0"/>
                <a:t>Fault-free</a:t>
              </a:r>
            </a:p>
            <a:p>
              <a:pPr algn="ctr"/>
              <a:r>
                <a:rPr lang="en-US" altLang="zh-CN" sz="2400" dirty="0" smtClean="0"/>
                <a:t>Circuit</a:t>
              </a:r>
              <a:endParaRPr lang="zh-CN" altLang="en-US" sz="2400" dirty="0"/>
            </a:p>
          </p:txBody>
        </p:sp>
        <p:sp>
          <p:nvSpPr>
            <p:cNvPr id="16" name="TextBox 15"/>
            <p:cNvSpPr txBox="1"/>
            <p:nvPr/>
          </p:nvSpPr>
          <p:spPr>
            <a:xfrm>
              <a:off x="6479177" y="4384396"/>
              <a:ext cx="2200532" cy="830997"/>
            </a:xfrm>
            <a:prstGeom prst="rect">
              <a:avLst/>
            </a:prstGeom>
            <a:noFill/>
            <a:ln w="28575">
              <a:solidFill>
                <a:srgbClr val="000000"/>
              </a:solidFill>
            </a:ln>
          </p:spPr>
          <p:txBody>
            <a:bodyPr wrap="square" rtlCol="0">
              <a:spAutoFit/>
            </a:bodyPr>
            <a:lstStyle>
              <a:defPPr>
                <a:defRPr lang="en-US"/>
              </a:defPPr>
            </a:lstStyle>
            <a:p>
              <a:pPr algn="ctr"/>
              <a:r>
                <a:rPr lang="en-US" altLang="zh-CN" sz="2400" dirty="0" smtClean="0"/>
                <a:t>Faulty</a:t>
              </a:r>
            </a:p>
            <a:p>
              <a:pPr algn="ctr"/>
              <a:r>
                <a:rPr lang="en-US" altLang="zh-CN" sz="2400" dirty="0" smtClean="0"/>
                <a:t>Circuit</a:t>
              </a:r>
              <a:endParaRPr lang="zh-CN" altLang="en-US" sz="2400" dirty="0"/>
            </a:p>
          </p:txBody>
        </p:sp>
        <p:sp>
          <p:nvSpPr>
            <p:cNvPr id="17" name="右箭头 16"/>
            <p:cNvSpPr/>
            <p:nvPr/>
          </p:nvSpPr>
          <p:spPr>
            <a:xfrm rot="16200000">
              <a:off x="3920363" y="4383864"/>
              <a:ext cx="508854" cy="275528"/>
            </a:xfrm>
            <a:prstGeom prst="rightArrow">
              <a:avLst/>
            </a:prstGeom>
            <a:noFill/>
            <a:ln w="28575">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sz="2400"/>
            </a:p>
          </p:txBody>
        </p:sp>
        <p:sp>
          <p:nvSpPr>
            <p:cNvPr id="18" name="右箭头 17"/>
            <p:cNvSpPr/>
            <p:nvPr/>
          </p:nvSpPr>
          <p:spPr>
            <a:xfrm rot="20219447">
              <a:off x="5477731" y="3426997"/>
              <a:ext cx="756102" cy="185428"/>
            </a:xfrm>
            <a:prstGeom prst="rightArrow">
              <a:avLst/>
            </a:prstGeom>
            <a:noFill/>
            <a:ln w="28575">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sz="2400"/>
            </a:p>
          </p:txBody>
        </p:sp>
        <p:sp>
          <p:nvSpPr>
            <p:cNvPr id="19" name="右箭头 18"/>
            <p:cNvSpPr/>
            <p:nvPr/>
          </p:nvSpPr>
          <p:spPr>
            <a:xfrm rot="1176186">
              <a:off x="5491229" y="4441597"/>
              <a:ext cx="756102" cy="185427"/>
            </a:xfrm>
            <a:prstGeom prst="rightArrow">
              <a:avLst/>
            </a:prstGeom>
            <a:noFill/>
            <a:ln w="28575">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sz="2400"/>
            </a:p>
          </p:txBody>
        </p:sp>
        <p:sp>
          <p:nvSpPr>
            <p:cNvPr id="20" name="TextBox 19"/>
            <p:cNvSpPr txBox="1"/>
            <p:nvPr/>
          </p:nvSpPr>
          <p:spPr>
            <a:xfrm rot="20139441">
              <a:off x="5217072" y="3116230"/>
              <a:ext cx="914400" cy="369332"/>
            </a:xfrm>
            <a:prstGeom prst="rect">
              <a:avLst/>
            </a:prstGeom>
            <a:noFill/>
            <a:ln>
              <a:noFill/>
            </a:ln>
          </p:spPr>
          <p:txBody>
            <a:bodyPr wrap="square" rtlCol="0">
              <a:spAutoFit/>
            </a:bodyPr>
            <a:lstStyle/>
            <a:p>
              <a:r>
                <a:rPr lang="en-US" altLang="zh-CN" dirty="0" smtClean="0"/>
                <a:t>Match</a:t>
              </a:r>
              <a:endParaRPr lang="zh-CN" altLang="en-US" dirty="0"/>
            </a:p>
          </p:txBody>
        </p:sp>
        <p:sp>
          <p:nvSpPr>
            <p:cNvPr id="21" name="TextBox 20"/>
            <p:cNvSpPr txBox="1"/>
            <p:nvPr/>
          </p:nvSpPr>
          <p:spPr>
            <a:xfrm rot="1183523">
              <a:off x="5317410" y="4122628"/>
              <a:ext cx="1465213" cy="369332"/>
            </a:xfrm>
            <a:prstGeom prst="rect">
              <a:avLst/>
            </a:prstGeom>
            <a:noFill/>
            <a:ln>
              <a:noFill/>
            </a:ln>
          </p:spPr>
          <p:txBody>
            <a:bodyPr wrap="square" rtlCol="0">
              <a:spAutoFit/>
            </a:bodyPr>
            <a:lstStyle/>
            <a:p>
              <a:r>
                <a:rPr lang="en-US" altLang="zh-CN" dirty="0" smtClean="0"/>
                <a:t>Mismatch</a:t>
              </a:r>
              <a:endParaRPr lang="zh-CN" altLang="en-US" dirty="0"/>
            </a:p>
          </p:txBody>
        </p:sp>
      </p:grpSp>
    </p:spTree>
    <p:extLst>
      <p:ext uri="{BB962C8B-B14F-4D97-AF65-F5344CB8AC3E}">
        <p14:creationId xmlns:p14="http://schemas.microsoft.com/office/powerpoint/2010/main" val="1071885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5</a:t>
            </a:fld>
            <a:endParaRPr lang="zh-CN" altLang="en-US"/>
          </a:p>
        </p:txBody>
      </p:sp>
      <p:cxnSp>
        <p:nvCxnSpPr>
          <p:cNvPr id="10" name="直接连接符 9"/>
          <p:cNvCxnSpPr/>
          <p:nvPr/>
        </p:nvCxnSpPr>
        <p:spPr>
          <a:xfrm>
            <a:off x="323528" y="1268760"/>
            <a:ext cx="856895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 name="标题 1"/>
          <p:cNvSpPr txBox="1">
            <a:spLocks/>
          </p:cNvSpPr>
          <p:nvPr/>
        </p:nvSpPr>
        <p:spPr>
          <a:xfrm>
            <a:off x="333643" y="506760"/>
            <a:ext cx="5822950"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fontAlgn="base">
              <a:spcAft>
                <a:spcPct val="0"/>
              </a:spcAft>
            </a:pPr>
            <a:r>
              <a:rPr lang="en-US" altLang="zh-CN" sz="3600" b="1" dirty="0">
                <a:solidFill>
                  <a:srgbClr val="003263"/>
                </a:solidFill>
                <a:latin typeface="Calibri"/>
                <a:ea typeface="Calibri" pitchFamily="34" charset="0"/>
                <a:cs typeface="Calibri"/>
              </a:rPr>
              <a:t>VLSI Diagnosis</a:t>
            </a:r>
            <a:endParaRPr lang="zh-CN" altLang="en-US" sz="3600" b="1" dirty="0">
              <a:solidFill>
                <a:srgbClr val="003263"/>
              </a:solidFill>
              <a:latin typeface="Calibri"/>
              <a:ea typeface="Calibri" pitchFamily="34" charset="0"/>
              <a:cs typeface="Calibri"/>
            </a:endParaRPr>
          </a:p>
        </p:txBody>
      </p:sp>
      <p:sp>
        <p:nvSpPr>
          <p:cNvPr id="5" name="TextBox 4"/>
          <p:cNvSpPr txBox="1"/>
          <p:nvPr/>
        </p:nvSpPr>
        <p:spPr>
          <a:xfrm>
            <a:off x="323528" y="1470791"/>
            <a:ext cx="4958437" cy="553998"/>
          </a:xfrm>
          <a:prstGeom prst="rect">
            <a:avLst/>
          </a:prstGeom>
          <a:noFill/>
        </p:spPr>
        <p:txBody>
          <a:bodyPr wrap="square" rtlCol="0">
            <a:spAutoFit/>
          </a:bodyPr>
          <a:lstStyle/>
          <a:p>
            <a:r>
              <a:rPr lang="en-US" altLang="zh-CN" sz="3000" dirty="0"/>
              <a:t>Effect-Cause </a:t>
            </a:r>
            <a:r>
              <a:rPr lang="en-US" altLang="zh-CN" sz="3000" dirty="0" smtClean="0"/>
              <a:t>Algorithm</a:t>
            </a:r>
            <a:endParaRPr lang="zh-CN" altLang="en-US" sz="3000" dirty="0"/>
          </a:p>
        </p:txBody>
      </p:sp>
      <p:sp>
        <p:nvSpPr>
          <p:cNvPr id="6" name="TextBox 5"/>
          <p:cNvSpPr txBox="1"/>
          <p:nvPr/>
        </p:nvSpPr>
        <p:spPr>
          <a:xfrm>
            <a:off x="755576" y="2204864"/>
            <a:ext cx="7488832" cy="3785652"/>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US" altLang="zh-CN" sz="3000" dirty="0"/>
              <a:t>Traces back the error propagation path from failing POs by multiple methods</a:t>
            </a:r>
          </a:p>
          <a:p>
            <a:pPr marL="285750" indent="-285750">
              <a:spcBef>
                <a:spcPts val="1200"/>
              </a:spcBef>
              <a:buFont typeface="Arial" panose="020B0604020202020204" pitchFamily="34" charset="0"/>
              <a:buChar char="•"/>
            </a:pPr>
            <a:r>
              <a:rPr lang="en-US" altLang="zh-CN" sz="3000" dirty="0"/>
              <a:t>Fault simulation on suspected faults</a:t>
            </a:r>
          </a:p>
          <a:p>
            <a:pPr marL="285750" indent="-285750">
              <a:spcBef>
                <a:spcPts val="1200"/>
              </a:spcBef>
              <a:buFont typeface="Arial" panose="020B0604020202020204" pitchFamily="34" charset="0"/>
              <a:buChar char="•"/>
            </a:pPr>
            <a:r>
              <a:rPr lang="en-US" altLang="zh-CN" sz="3000" dirty="0"/>
              <a:t>Compare the failing response and rank faults</a:t>
            </a:r>
          </a:p>
          <a:p>
            <a:pPr marL="285750" indent="-285750">
              <a:spcBef>
                <a:spcPts val="1200"/>
              </a:spcBef>
              <a:buFont typeface="Arial" panose="020B0604020202020204" pitchFamily="34" charset="0"/>
              <a:buChar char="•"/>
            </a:pPr>
            <a:r>
              <a:rPr lang="en-US" altLang="zh-CN" sz="3000" dirty="0" smtClean="0"/>
              <a:t>Remove </a:t>
            </a:r>
            <a:r>
              <a:rPr lang="en-US" altLang="zh-CN" sz="3000" dirty="0"/>
              <a:t>low ranking suspects and narrow down the failure location</a:t>
            </a:r>
          </a:p>
          <a:p>
            <a:pPr marL="285750" indent="-285750">
              <a:buFont typeface="Arial" panose="020B0604020202020204" pitchFamily="34" charset="0"/>
              <a:buChar char="•"/>
            </a:pPr>
            <a:endParaRPr lang="zh-CN" altLang="en-US" sz="3000" dirty="0"/>
          </a:p>
        </p:txBody>
      </p:sp>
    </p:spTree>
    <p:extLst>
      <p:ext uri="{BB962C8B-B14F-4D97-AF65-F5344CB8AC3E}">
        <p14:creationId xmlns:p14="http://schemas.microsoft.com/office/powerpoint/2010/main" val="1816367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6</a:t>
            </a:fld>
            <a:endParaRPr lang="zh-CN" altLang="en-US"/>
          </a:p>
        </p:txBody>
      </p:sp>
      <p:cxnSp>
        <p:nvCxnSpPr>
          <p:cNvPr id="10" name="直接连接符 9"/>
          <p:cNvCxnSpPr/>
          <p:nvPr/>
        </p:nvCxnSpPr>
        <p:spPr>
          <a:xfrm>
            <a:off x="323528" y="1268760"/>
            <a:ext cx="856895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 name="内容占位符 2"/>
          <p:cNvSpPr txBox="1">
            <a:spLocks/>
          </p:cNvSpPr>
          <p:nvPr/>
        </p:nvSpPr>
        <p:spPr>
          <a:xfrm>
            <a:off x="662880" y="2204864"/>
            <a:ext cx="8229600" cy="406670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defTabSz="457200" fontAlgn="base">
              <a:spcBef>
                <a:spcPts val="1200"/>
              </a:spcBef>
              <a:spcAft>
                <a:spcPct val="0"/>
              </a:spcAft>
              <a:buFont typeface="Arial" panose="020B0604020202020204" pitchFamily="34" charset="0"/>
              <a:buChar char="•"/>
            </a:pPr>
            <a:r>
              <a:rPr lang="en-US" altLang="zh-CN" sz="2800" dirty="0">
                <a:solidFill>
                  <a:schemeClr val="tx1"/>
                </a:solidFill>
              </a:rPr>
              <a:t>Pre-simulated failing responses of all modeled faults </a:t>
            </a:r>
            <a:r>
              <a:rPr lang="en-US" altLang="zh-CN" sz="2800" dirty="0" smtClean="0">
                <a:solidFill>
                  <a:schemeClr val="tx1"/>
                </a:solidFill>
              </a:rPr>
              <a:t>stored </a:t>
            </a:r>
            <a:r>
              <a:rPr lang="en-US" altLang="zh-CN" sz="2800" dirty="0">
                <a:solidFill>
                  <a:schemeClr val="tx1"/>
                </a:solidFill>
              </a:rPr>
              <a:t>in a dictionary</a:t>
            </a:r>
          </a:p>
          <a:p>
            <a:pPr marL="457200" indent="-457200" algn="l" defTabSz="457200" fontAlgn="base">
              <a:spcBef>
                <a:spcPts val="1200"/>
              </a:spcBef>
              <a:spcAft>
                <a:spcPct val="0"/>
              </a:spcAft>
              <a:buFont typeface="Arial" panose="020B0604020202020204" pitchFamily="34" charset="0"/>
              <a:buChar char="•"/>
            </a:pPr>
            <a:r>
              <a:rPr lang="en-US" altLang="zh-CN" sz="2800" dirty="0">
                <a:solidFill>
                  <a:schemeClr val="tx1"/>
                </a:solidFill>
              </a:rPr>
              <a:t>Fault simulation on defective circuit</a:t>
            </a:r>
          </a:p>
          <a:p>
            <a:pPr marL="457200" indent="-457200" algn="l" defTabSz="457200" fontAlgn="base">
              <a:spcBef>
                <a:spcPts val="1200"/>
              </a:spcBef>
              <a:spcAft>
                <a:spcPct val="0"/>
              </a:spcAft>
              <a:buFont typeface="Arial" panose="020B0604020202020204" pitchFamily="34" charset="0"/>
              <a:buChar char="•"/>
            </a:pPr>
            <a:r>
              <a:rPr lang="en-US" altLang="zh-CN" sz="2800" dirty="0">
                <a:solidFill>
                  <a:schemeClr val="tx1"/>
                </a:solidFill>
              </a:rPr>
              <a:t>Compare circuit failing response with </a:t>
            </a:r>
            <a:r>
              <a:rPr lang="en-US" altLang="zh-CN" sz="2800" dirty="0" smtClean="0">
                <a:solidFill>
                  <a:schemeClr val="tx1"/>
                </a:solidFill>
              </a:rPr>
              <a:t>previous stored </a:t>
            </a:r>
            <a:r>
              <a:rPr lang="en-US" altLang="zh-CN" sz="2800" dirty="0">
                <a:solidFill>
                  <a:schemeClr val="tx1"/>
                </a:solidFill>
              </a:rPr>
              <a:t>data</a:t>
            </a:r>
          </a:p>
          <a:p>
            <a:pPr marL="457200" indent="-457200" algn="l" defTabSz="457200" fontAlgn="base">
              <a:spcBef>
                <a:spcPts val="1200"/>
              </a:spcBef>
              <a:spcAft>
                <a:spcPct val="0"/>
              </a:spcAft>
              <a:buFont typeface="Arial" panose="020B0604020202020204" pitchFamily="34" charset="0"/>
              <a:buChar char="•"/>
            </a:pPr>
            <a:r>
              <a:rPr lang="en-US" altLang="zh-CN" sz="2800" dirty="0">
                <a:solidFill>
                  <a:schemeClr val="tx1"/>
                </a:solidFill>
              </a:rPr>
              <a:t>Search which fault might be the </a:t>
            </a:r>
            <a:r>
              <a:rPr lang="en-US" altLang="zh-CN" sz="2800" dirty="0" smtClean="0">
                <a:solidFill>
                  <a:schemeClr val="tx1"/>
                </a:solidFill>
              </a:rPr>
              <a:t>cause </a:t>
            </a:r>
            <a:r>
              <a:rPr lang="en-US" altLang="zh-CN" sz="2800" dirty="0">
                <a:solidFill>
                  <a:schemeClr val="tx1"/>
                </a:solidFill>
              </a:rPr>
              <a:t>of the failure</a:t>
            </a:r>
            <a:endParaRPr lang="zh-CN" altLang="en-US" sz="2800" dirty="0">
              <a:solidFill>
                <a:schemeClr val="tx1"/>
              </a:solidFill>
            </a:endParaRPr>
          </a:p>
          <a:p>
            <a:pPr marL="457200" indent="-457200" algn="l" defTabSz="457200" fontAlgn="base">
              <a:spcBef>
                <a:spcPts val="1000"/>
              </a:spcBef>
              <a:spcAft>
                <a:spcPct val="0"/>
              </a:spcAft>
              <a:buChar char="•"/>
            </a:pPr>
            <a:endParaRPr lang="zh-CN" altLang="en-US" sz="2800" dirty="0">
              <a:solidFill>
                <a:schemeClr val="tx1"/>
              </a:solidFill>
            </a:endParaRPr>
          </a:p>
        </p:txBody>
      </p:sp>
      <p:sp>
        <p:nvSpPr>
          <p:cNvPr id="5" name="TextBox 4"/>
          <p:cNvSpPr txBox="1"/>
          <p:nvPr/>
        </p:nvSpPr>
        <p:spPr>
          <a:xfrm>
            <a:off x="323528" y="1479896"/>
            <a:ext cx="5266928" cy="553998"/>
          </a:xfrm>
          <a:prstGeom prst="rect">
            <a:avLst/>
          </a:prstGeom>
          <a:noFill/>
        </p:spPr>
        <p:txBody>
          <a:bodyPr wrap="square" rtlCol="0">
            <a:spAutoFit/>
          </a:bodyPr>
          <a:lstStyle/>
          <a:p>
            <a:r>
              <a:rPr lang="en-US" altLang="zh-CN" sz="3000" dirty="0"/>
              <a:t>Cause-Effect Algorithm</a:t>
            </a:r>
            <a:endParaRPr lang="zh-CN" altLang="en-US" sz="3000" dirty="0"/>
          </a:p>
        </p:txBody>
      </p:sp>
      <p:sp>
        <p:nvSpPr>
          <p:cNvPr id="6" name="标题 1"/>
          <p:cNvSpPr txBox="1">
            <a:spLocks/>
          </p:cNvSpPr>
          <p:nvPr/>
        </p:nvSpPr>
        <p:spPr>
          <a:xfrm>
            <a:off x="300996" y="506760"/>
            <a:ext cx="5822950"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fontAlgn="base">
              <a:spcAft>
                <a:spcPct val="0"/>
              </a:spcAft>
            </a:pPr>
            <a:r>
              <a:rPr lang="en-US" altLang="zh-CN" sz="3600" b="1" dirty="0">
                <a:solidFill>
                  <a:srgbClr val="003263"/>
                </a:solidFill>
                <a:latin typeface="Calibri"/>
                <a:ea typeface="Calibri" pitchFamily="34" charset="0"/>
                <a:cs typeface="Calibri"/>
              </a:rPr>
              <a:t>VLSI Diagnosis</a:t>
            </a:r>
            <a:endParaRPr lang="zh-CN" altLang="en-US" sz="3600" b="1" dirty="0">
              <a:solidFill>
                <a:srgbClr val="003263"/>
              </a:solidFill>
              <a:latin typeface="Calibri"/>
              <a:ea typeface="Calibri" pitchFamily="34" charset="0"/>
              <a:cs typeface="Calibri"/>
            </a:endParaRPr>
          </a:p>
        </p:txBody>
      </p:sp>
    </p:spTree>
    <p:extLst>
      <p:ext uri="{BB962C8B-B14F-4D97-AF65-F5344CB8AC3E}">
        <p14:creationId xmlns:p14="http://schemas.microsoft.com/office/powerpoint/2010/main" val="1816367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7</a:t>
            </a:fld>
            <a:endParaRPr lang="zh-CN" altLang="en-US"/>
          </a:p>
        </p:txBody>
      </p:sp>
      <p:cxnSp>
        <p:nvCxnSpPr>
          <p:cNvPr id="10" name="直接连接符 9"/>
          <p:cNvCxnSpPr/>
          <p:nvPr/>
        </p:nvCxnSpPr>
        <p:spPr>
          <a:xfrm>
            <a:off x="323528" y="1268760"/>
            <a:ext cx="8424936"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 name="标题 1"/>
          <p:cNvSpPr txBox="1">
            <a:spLocks/>
          </p:cNvSpPr>
          <p:nvPr/>
        </p:nvSpPr>
        <p:spPr>
          <a:xfrm>
            <a:off x="315434" y="506760"/>
            <a:ext cx="5822950"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fontAlgn="base">
              <a:spcAft>
                <a:spcPct val="0"/>
              </a:spcAft>
            </a:pPr>
            <a:r>
              <a:rPr lang="en-US" altLang="zh-CN" sz="3600" b="1" dirty="0">
                <a:solidFill>
                  <a:srgbClr val="003263"/>
                </a:solidFill>
                <a:latin typeface="Calibri"/>
                <a:ea typeface="Calibri" pitchFamily="34" charset="0"/>
                <a:cs typeface="Calibri"/>
              </a:rPr>
              <a:t>Fault Dictionary</a:t>
            </a:r>
            <a:endParaRPr lang="zh-CN" altLang="en-US" sz="3600" b="1" dirty="0">
              <a:solidFill>
                <a:srgbClr val="003263"/>
              </a:solidFill>
              <a:latin typeface="Calibri"/>
              <a:ea typeface="Calibri" pitchFamily="34" charset="0"/>
              <a:cs typeface="Calibri"/>
            </a:endParaRPr>
          </a:p>
        </p:txBody>
      </p:sp>
      <p:sp>
        <p:nvSpPr>
          <p:cNvPr id="5" name="内容占位符 2"/>
          <p:cNvSpPr txBox="1">
            <a:spLocks/>
          </p:cNvSpPr>
          <p:nvPr/>
        </p:nvSpPr>
        <p:spPr>
          <a:xfrm>
            <a:off x="315434" y="1556792"/>
            <a:ext cx="8229600" cy="468076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defTabSz="457200" fontAlgn="base">
              <a:spcAft>
                <a:spcPct val="0"/>
              </a:spcAft>
              <a:buFont typeface="Arial" panose="020B0604020202020204" pitchFamily="34" charset="0"/>
              <a:buChar char="•"/>
            </a:pPr>
            <a:r>
              <a:rPr lang="en-US" altLang="zh-CN" sz="3000" dirty="0">
                <a:solidFill>
                  <a:schemeClr val="tx1"/>
                </a:solidFill>
              </a:rPr>
              <a:t>Full Response Dictionary</a:t>
            </a:r>
          </a:p>
          <a:p>
            <a:pPr algn="l" defTabSz="457200" fontAlgn="base">
              <a:spcBef>
                <a:spcPts val="1000"/>
              </a:spcBef>
              <a:spcAft>
                <a:spcPct val="0"/>
              </a:spcAft>
              <a:buFont typeface="Arial" charset="0"/>
            </a:pPr>
            <a:r>
              <a:rPr lang="en-US" altLang="zh-CN" sz="3000" dirty="0" smtClean="0">
                <a:solidFill>
                  <a:schemeClr val="tx1"/>
                </a:solidFill>
              </a:rPr>
              <a:t>	Complete record of failing information at each 	output for all </a:t>
            </a:r>
            <a:r>
              <a:rPr lang="en-US" altLang="zh-CN" sz="3000" dirty="0">
                <a:solidFill>
                  <a:schemeClr val="tx1"/>
                </a:solidFill>
              </a:rPr>
              <a:t>fault-vector </a:t>
            </a:r>
            <a:r>
              <a:rPr lang="en-US" altLang="zh-CN" sz="3000" dirty="0" smtClean="0">
                <a:solidFill>
                  <a:schemeClr val="tx1"/>
                </a:solidFill>
              </a:rPr>
              <a:t>pairs</a:t>
            </a:r>
            <a:endParaRPr lang="en-US" altLang="zh-CN" sz="3000" dirty="0">
              <a:solidFill>
                <a:schemeClr val="tx1"/>
              </a:solidFill>
            </a:endParaRPr>
          </a:p>
          <a:p>
            <a:pPr algn="l" defTabSz="457200" fontAlgn="base">
              <a:spcAft>
                <a:spcPct val="0"/>
              </a:spcAft>
              <a:buFont typeface="Arial" charset="0"/>
            </a:pPr>
            <a:endParaRPr lang="en-US" altLang="zh-CN" sz="3000" dirty="0">
              <a:solidFill>
                <a:schemeClr val="tx1"/>
              </a:solidFill>
            </a:endParaRPr>
          </a:p>
          <a:p>
            <a:pPr marL="457200" indent="-457200" algn="l" defTabSz="457200" fontAlgn="base">
              <a:spcAft>
                <a:spcPct val="0"/>
              </a:spcAft>
              <a:buFont typeface="Arial" panose="020B0604020202020204" pitchFamily="34" charset="0"/>
              <a:buChar char="•"/>
            </a:pPr>
            <a:r>
              <a:rPr lang="en-US" altLang="zh-CN" sz="3000" dirty="0">
                <a:solidFill>
                  <a:schemeClr val="tx1"/>
                </a:solidFill>
              </a:rPr>
              <a:t>Pass/Fail Dictionary</a:t>
            </a:r>
          </a:p>
          <a:p>
            <a:pPr marL="457200" indent="-457200" algn="l" defTabSz="457200" fontAlgn="base">
              <a:spcBef>
                <a:spcPts val="1000"/>
              </a:spcBef>
              <a:spcAft>
                <a:spcPct val="0"/>
              </a:spcAft>
            </a:pPr>
            <a:r>
              <a:rPr lang="en-US" altLang="zh-CN" sz="3000" dirty="0">
                <a:solidFill>
                  <a:schemeClr val="tx1"/>
                </a:solidFill>
              </a:rPr>
              <a:t>	Only stores the single pass or failing pattern index for each fault-vector pair</a:t>
            </a:r>
            <a:endParaRPr lang="zh-CN" altLang="en-US" sz="3000" dirty="0">
              <a:solidFill>
                <a:schemeClr val="tx1"/>
              </a:solidFill>
            </a:endParaRPr>
          </a:p>
        </p:txBody>
      </p:sp>
    </p:spTree>
    <p:extLst>
      <p:ext uri="{BB962C8B-B14F-4D97-AF65-F5344CB8AC3E}">
        <p14:creationId xmlns:p14="http://schemas.microsoft.com/office/powerpoint/2010/main" val="1816367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8</a:t>
            </a:fld>
            <a:endParaRPr lang="zh-CN" altLang="en-US"/>
          </a:p>
        </p:txBody>
      </p:sp>
      <p:cxnSp>
        <p:nvCxnSpPr>
          <p:cNvPr id="10" name="直接连接符 9"/>
          <p:cNvCxnSpPr/>
          <p:nvPr/>
        </p:nvCxnSpPr>
        <p:spPr>
          <a:xfrm>
            <a:off x="323528" y="1268760"/>
            <a:ext cx="856895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 name="标题 1"/>
          <p:cNvSpPr txBox="1">
            <a:spLocks/>
          </p:cNvSpPr>
          <p:nvPr/>
        </p:nvSpPr>
        <p:spPr>
          <a:xfrm>
            <a:off x="323528" y="506760"/>
            <a:ext cx="5822950"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fontAlgn="base">
              <a:spcAft>
                <a:spcPct val="0"/>
              </a:spcAft>
            </a:pPr>
            <a:r>
              <a:rPr lang="en-US" altLang="zh-CN" sz="3600" b="1" dirty="0">
                <a:solidFill>
                  <a:srgbClr val="003263"/>
                </a:solidFill>
                <a:latin typeface="Calibri"/>
                <a:ea typeface="Calibri" pitchFamily="34" charset="0"/>
                <a:cs typeface="Calibri"/>
              </a:rPr>
              <a:t> Diagnostic Metrics</a:t>
            </a:r>
            <a:endParaRPr lang="zh-CN" altLang="en-US" sz="3600" b="1" dirty="0">
              <a:solidFill>
                <a:srgbClr val="003263"/>
              </a:solidFill>
              <a:latin typeface="Calibri"/>
              <a:ea typeface="Calibri" pitchFamily="34" charset="0"/>
              <a:cs typeface="Calibri"/>
            </a:endParaRPr>
          </a:p>
        </p:txBody>
      </p:sp>
      <mc:AlternateContent xmlns:mc="http://schemas.openxmlformats.org/markup-compatibility/2006" xmlns:a14="http://schemas.microsoft.com/office/drawing/2010/main">
        <mc:Choice Requires="a14">
          <p:sp>
            <p:nvSpPr>
              <p:cNvPr id="5" name="内容占位符 2"/>
              <p:cNvSpPr txBox="1">
                <a:spLocks/>
              </p:cNvSpPr>
              <p:nvPr/>
            </p:nvSpPr>
            <p:spPr>
              <a:xfrm>
                <a:off x="323528" y="1301238"/>
                <a:ext cx="8229600" cy="500808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l" defTabSz="457200" fontAlgn="base">
                  <a:buFont typeface="Arial" panose="020B0604020202020204" pitchFamily="34" charset="0"/>
                  <a:buChar char="•"/>
                </a:pPr>
                <a:r>
                  <a:rPr lang="en-US" altLang="zh-CN" sz="2500" i="1" dirty="0">
                    <a:solidFill>
                      <a:schemeClr val="tx1"/>
                    </a:solidFill>
                  </a:rPr>
                  <a:t>Fault coverage </a:t>
                </a:r>
                <a:r>
                  <a:rPr lang="en-US" altLang="zh-CN" sz="2500" dirty="0">
                    <a:solidFill>
                      <a:schemeClr val="tx1"/>
                    </a:solidFill>
                  </a:rPr>
                  <a:t>(FC) is a quantitative measure of the effectiveness in detection test.</a:t>
                </a:r>
              </a:p>
              <a:p>
                <a:pPr algn="l" defTabSz="457200" fontAlgn="base">
                  <a:buFont typeface="Arial" charset="0"/>
                </a:pPr>
                <a:r>
                  <a:rPr lang="en-US" altLang="zh-CN" sz="2500" dirty="0">
                    <a:solidFill>
                      <a:schemeClr val="tx1"/>
                    </a:solidFill>
                  </a:rPr>
                  <a:t>    Fault coverage </a:t>
                </a:r>
                <a14:m>
                  <m:oMath xmlns:m="http://schemas.openxmlformats.org/officeDocument/2006/math">
                    <m:r>
                      <a:rPr lang="en-US" altLang="zh-CN" sz="2500">
                        <a:solidFill>
                          <a:schemeClr val="tx1"/>
                        </a:solidFill>
                        <a:latin typeface="Cambria Math" panose="02040503050406030204" pitchFamily="18" charset="0"/>
                      </a:rPr>
                      <m:t>=</m:t>
                    </m:r>
                    <m:f>
                      <m:fPr>
                        <m:ctrlPr>
                          <a:rPr lang="zh-CN" altLang="zh-CN" sz="2500" i="1">
                            <a:solidFill>
                              <a:schemeClr val="tx1"/>
                            </a:solidFill>
                            <a:latin typeface="Cambria Math" panose="02040503050406030204" pitchFamily="18" charset="0"/>
                          </a:rPr>
                        </m:ctrlPr>
                      </m:fPr>
                      <m:num>
                        <m:r>
                          <m:rPr>
                            <m:nor/>
                          </m:rPr>
                          <a:rPr lang="en-US" altLang="zh-CN" sz="2500">
                            <a:solidFill>
                              <a:schemeClr val="tx1"/>
                            </a:solidFill>
                          </a:rPr>
                          <m:t>Number</m:t>
                        </m:r>
                        <m:r>
                          <m:rPr>
                            <m:nor/>
                          </m:rPr>
                          <a:rPr lang="en-US" altLang="zh-CN" sz="2500">
                            <a:solidFill>
                              <a:schemeClr val="tx1"/>
                            </a:solidFill>
                          </a:rPr>
                          <m:t> </m:t>
                        </m:r>
                        <m:r>
                          <m:rPr>
                            <m:nor/>
                          </m:rPr>
                          <a:rPr lang="en-US" altLang="zh-CN" sz="2500">
                            <a:solidFill>
                              <a:schemeClr val="tx1"/>
                            </a:solidFill>
                          </a:rPr>
                          <m:t>of</m:t>
                        </m:r>
                        <m:r>
                          <m:rPr>
                            <m:nor/>
                          </m:rPr>
                          <a:rPr lang="en-US" altLang="zh-CN" sz="2500">
                            <a:solidFill>
                              <a:schemeClr val="tx1"/>
                            </a:solidFill>
                          </a:rPr>
                          <m:t> </m:t>
                        </m:r>
                        <m:r>
                          <m:rPr>
                            <m:nor/>
                          </m:rPr>
                          <a:rPr lang="en-US" altLang="zh-CN" sz="2500">
                            <a:solidFill>
                              <a:schemeClr val="tx1"/>
                            </a:solidFill>
                          </a:rPr>
                          <m:t>detected</m:t>
                        </m:r>
                        <m:r>
                          <m:rPr>
                            <m:nor/>
                          </m:rPr>
                          <a:rPr lang="en-US" altLang="zh-CN" sz="2500">
                            <a:solidFill>
                              <a:schemeClr val="tx1"/>
                            </a:solidFill>
                          </a:rPr>
                          <m:t> </m:t>
                        </m:r>
                        <m:r>
                          <m:rPr>
                            <m:nor/>
                          </m:rPr>
                          <a:rPr lang="en-US" altLang="zh-CN" sz="2500">
                            <a:solidFill>
                              <a:schemeClr val="tx1"/>
                            </a:solidFill>
                          </a:rPr>
                          <m:t>faults</m:t>
                        </m:r>
                        <m:r>
                          <m:rPr>
                            <m:nor/>
                          </m:rPr>
                          <a:rPr lang="en-US" altLang="zh-CN" sz="2500">
                            <a:solidFill>
                              <a:schemeClr val="tx1"/>
                            </a:solidFill>
                          </a:rPr>
                          <m:t> </m:t>
                        </m:r>
                      </m:num>
                      <m:den>
                        <m:r>
                          <m:rPr>
                            <m:nor/>
                          </m:rPr>
                          <a:rPr lang="en-US" altLang="zh-CN" sz="2500">
                            <a:solidFill>
                              <a:schemeClr val="tx1"/>
                            </a:solidFill>
                          </a:rPr>
                          <m:t>Total</m:t>
                        </m:r>
                        <m:r>
                          <m:rPr>
                            <m:nor/>
                          </m:rPr>
                          <a:rPr lang="en-US" altLang="zh-CN" sz="2500">
                            <a:solidFill>
                              <a:schemeClr val="tx1"/>
                            </a:solidFill>
                          </a:rPr>
                          <m:t> </m:t>
                        </m:r>
                        <m:r>
                          <m:rPr>
                            <m:nor/>
                          </m:rPr>
                          <a:rPr lang="en-US" altLang="zh-CN" sz="2500">
                            <a:solidFill>
                              <a:schemeClr val="tx1"/>
                            </a:solidFill>
                          </a:rPr>
                          <m:t>number</m:t>
                        </m:r>
                        <m:r>
                          <m:rPr>
                            <m:nor/>
                          </m:rPr>
                          <a:rPr lang="en-US" altLang="zh-CN" sz="2500">
                            <a:solidFill>
                              <a:schemeClr val="tx1"/>
                            </a:solidFill>
                          </a:rPr>
                          <m:t> </m:t>
                        </m:r>
                        <m:r>
                          <m:rPr>
                            <m:nor/>
                          </m:rPr>
                          <a:rPr lang="en-US" altLang="zh-CN" sz="2500">
                            <a:solidFill>
                              <a:schemeClr val="tx1"/>
                            </a:solidFill>
                          </a:rPr>
                          <m:t>of</m:t>
                        </m:r>
                        <m:r>
                          <m:rPr>
                            <m:nor/>
                          </m:rPr>
                          <a:rPr lang="en-US" altLang="zh-CN" sz="2500">
                            <a:solidFill>
                              <a:schemeClr val="tx1"/>
                            </a:solidFill>
                          </a:rPr>
                          <m:t> </m:t>
                        </m:r>
                        <m:r>
                          <m:rPr>
                            <m:nor/>
                          </m:rPr>
                          <a:rPr lang="en-US" altLang="zh-CN" sz="2500">
                            <a:solidFill>
                              <a:schemeClr val="tx1"/>
                            </a:solidFill>
                          </a:rPr>
                          <m:t>faults</m:t>
                        </m:r>
                      </m:den>
                    </m:f>
                  </m:oMath>
                </a14:m>
                <a:endParaRPr lang="en-US" altLang="zh-CN" sz="2500" dirty="0">
                  <a:solidFill>
                    <a:schemeClr val="tx1"/>
                  </a:solidFill>
                </a:endParaRPr>
              </a:p>
              <a:p>
                <a:pPr algn="l" defTabSz="457200" fontAlgn="base">
                  <a:buFont typeface="Arial" charset="0"/>
                </a:pPr>
                <a:endParaRPr lang="zh-CN" altLang="zh-CN" sz="2500" dirty="0">
                  <a:solidFill>
                    <a:schemeClr val="tx1"/>
                  </a:solidFill>
                </a:endParaRPr>
              </a:p>
              <a:p>
                <a:pPr marL="342900" indent="-342900" algn="l" defTabSz="457200" fontAlgn="base">
                  <a:buFont typeface="Arial" panose="020B0604020202020204" pitchFamily="34" charset="0"/>
                  <a:buChar char="•"/>
                </a:pPr>
                <a:r>
                  <a:rPr lang="en-US" altLang="zh-CN" sz="2500" i="1" dirty="0">
                    <a:solidFill>
                      <a:schemeClr val="tx1"/>
                    </a:solidFill>
                  </a:rPr>
                  <a:t>Diagnostic coverage </a:t>
                </a:r>
                <a:r>
                  <a:rPr lang="en-US" altLang="zh-CN" sz="2500" dirty="0">
                    <a:solidFill>
                      <a:schemeClr val="tx1"/>
                    </a:solidFill>
                  </a:rPr>
                  <a:t>(DC) metric evaluates the effectiveness of a given set for fault diagnosis.</a:t>
                </a:r>
              </a:p>
              <a:p>
                <a:pPr marL="360000" algn="l" defTabSz="457200" fontAlgn="base">
                  <a:spcAft>
                    <a:spcPts val="1000"/>
                  </a:spcAft>
                  <a:buFont typeface="Arial" charset="0"/>
                </a:pPr>
                <a:r>
                  <a:rPr lang="en-US" altLang="zh-CN" sz="2500" dirty="0">
                    <a:solidFill>
                      <a:schemeClr val="tx1"/>
                    </a:solidFill>
                  </a:rPr>
                  <a:t>A </a:t>
                </a:r>
                <a:r>
                  <a:rPr lang="en-US" altLang="zh-CN" sz="2500" i="1" dirty="0">
                    <a:solidFill>
                      <a:schemeClr val="tx1"/>
                    </a:solidFill>
                  </a:rPr>
                  <a:t>fault group </a:t>
                </a:r>
                <a:r>
                  <a:rPr lang="en-US" altLang="zh-CN" sz="2500" dirty="0">
                    <a:solidFill>
                      <a:schemeClr val="tx1"/>
                    </a:solidFill>
                  </a:rPr>
                  <a:t>contains two or more </a:t>
                </a:r>
                <a:r>
                  <a:rPr lang="en-US" altLang="zh-CN" sz="2500" dirty="0" smtClean="0">
                    <a:solidFill>
                      <a:schemeClr val="tx1"/>
                    </a:solidFill>
                  </a:rPr>
                  <a:t>undistinguished faults</a:t>
                </a:r>
                <a:r>
                  <a:rPr lang="en-US" altLang="zh-CN" sz="2500" dirty="0">
                    <a:solidFill>
                      <a:schemeClr val="tx1"/>
                    </a:solidFill>
                  </a:rPr>
                  <a:t> </a:t>
                </a:r>
                <a:r>
                  <a:rPr lang="en-US" altLang="zh-CN" sz="2500" dirty="0" smtClean="0">
                    <a:solidFill>
                      <a:schemeClr val="tx1"/>
                    </a:solidFill>
                  </a:rPr>
                  <a:t>(equivalent with respect to the test vectors)</a:t>
                </a:r>
                <a:endParaRPr lang="en-US" altLang="zh-CN" sz="2500" dirty="0">
                  <a:solidFill>
                    <a:schemeClr val="tx1"/>
                  </a:solidFill>
                </a:endParaRPr>
              </a:p>
              <a:p>
                <a:pPr algn="l" defTabSz="457200" fontAlgn="base">
                  <a:spcBef>
                    <a:spcPts val="2000"/>
                  </a:spcBef>
                  <a:buFont typeface="Arial" charset="0"/>
                </a:pPr>
                <a14:m>
                  <m:oMathPara xmlns:m="http://schemas.openxmlformats.org/officeDocument/2006/math">
                    <m:oMathParaPr>
                      <m:jc m:val="left"/>
                    </m:oMathParaPr>
                    <m:oMath xmlns:m="http://schemas.openxmlformats.org/officeDocument/2006/math">
                      <m:r>
                        <m:rPr>
                          <m:nor/>
                        </m:rPr>
                        <a:rPr lang="en-US" altLang="zh-CN" sz="2500">
                          <a:solidFill>
                            <a:schemeClr val="tx1"/>
                          </a:solidFill>
                        </a:rPr>
                        <m:t>    </m:t>
                      </m:r>
                      <m:r>
                        <m:rPr>
                          <m:nor/>
                        </m:rPr>
                        <a:rPr lang="en-US" altLang="zh-CN" sz="2500">
                          <a:solidFill>
                            <a:schemeClr val="tx1"/>
                          </a:solidFill>
                        </a:rPr>
                        <m:t>Diagnostic</m:t>
                      </m:r>
                      <m:r>
                        <m:rPr>
                          <m:nor/>
                        </m:rPr>
                        <a:rPr lang="en-US" altLang="zh-CN" sz="2500">
                          <a:solidFill>
                            <a:schemeClr val="tx1"/>
                          </a:solidFill>
                        </a:rPr>
                        <m:t> </m:t>
                      </m:r>
                      <m:r>
                        <m:rPr>
                          <m:nor/>
                        </m:rPr>
                        <a:rPr lang="en-US" altLang="zh-CN" sz="2500">
                          <a:solidFill>
                            <a:schemeClr val="tx1"/>
                          </a:solidFill>
                        </a:rPr>
                        <m:t>coverage</m:t>
                      </m:r>
                      <m:r>
                        <m:rPr>
                          <m:nor/>
                        </m:rPr>
                        <a:rPr lang="en-US" altLang="zh-CN" sz="2500">
                          <a:solidFill>
                            <a:schemeClr val="tx1"/>
                          </a:solidFill>
                        </a:rPr>
                        <m:t> = </m:t>
                      </m:r>
                      <m:f>
                        <m:fPr>
                          <m:ctrlPr>
                            <a:rPr lang="zh-CN" altLang="zh-CN" sz="2500" i="1">
                              <a:solidFill>
                                <a:schemeClr val="tx1"/>
                              </a:solidFill>
                              <a:latin typeface="Cambria Math" panose="02040503050406030204" pitchFamily="18" charset="0"/>
                            </a:rPr>
                          </m:ctrlPr>
                        </m:fPr>
                        <m:num>
                          <m:r>
                            <m:rPr>
                              <m:nor/>
                            </m:rPr>
                            <a:rPr lang="en-US" altLang="zh-CN" sz="2500">
                              <a:solidFill>
                                <a:schemeClr val="tx1"/>
                              </a:solidFill>
                            </a:rPr>
                            <m:t>Number</m:t>
                          </m:r>
                          <m:r>
                            <m:rPr>
                              <m:nor/>
                            </m:rPr>
                            <a:rPr lang="en-US" altLang="zh-CN" sz="2500">
                              <a:solidFill>
                                <a:schemeClr val="tx1"/>
                              </a:solidFill>
                            </a:rPr>
                            <m:t> </m:t>
                          </m:r>
                          <m:r>
                            <m:rPr>
                              <m:nor/>
                            </m:rPr>
                            <a:rPr lang="en-US" altLang="zh-CN" sz="2500">
                              <a:solidFill>
                                <a:schemeClr val="tx1"/>
                              </a:solidFill>
                            </a:rPr>
                            <m:t>of</m:t>
                          </m:r>
                          <m:r>
                            <m:rPr>
                              <m:nor/>
                            </m:rPr>
                            <a:rPr lang="en-US" altLang="zh-CN" sz="2500">
                              <a:solidFill>
                                <a:schemeClr val="tx1"/>
                              </a:solidFill>
                            </a:rPr>
                            <m:t> </m:t>
                          </m:r>
                          <m:r>
                            <m:rPr>
                              <m:nor/>
                            </m:rPr>
                            <a:rPr lang="en-US" altLang="zh-CN" sz="2500">
                              <a:solidFill>
                                <a:schemeClr val="tx1"/>
                              </a:solidFill>
                            </a:rPr>
                            <m:t>detected</m:t>
                          </m:r>
                          <m:r>
                            <m:rPr>
                              <m:nor/>
                            </m:rPr>
                            <a:rPr lang="en-US" altLang="zh-CN" sz="2500">
                              <a:solidFill>
                                <a:schemeClr val="tx1"/>
                              </a:solidFill>
                            </a:rPr>
                            <m:t> </m:t>
                          </m:r>
                          <m:r>
                            <m:rPr>
                              <m:nor/>
                            </m:rPr>
                            <a:rPr lang="en-US" altLang="zh-CN" sz="2500">
                              <a:solidFill>
                                <a:schemeClr val="tx1"/>
                              </a:solidFill>
                            </a:rPr>
                            <m:t>fault</m:t>
                          </m:r>
                          <m:r>
                            <m:rPr>
                              <m:nor/>
                            </m:rPr>
                            <a:rPr lang="en-US" altLang="zh-CN" sz="2500">
                              <a:solidFill>
                                <a:schemeClr val="tx1"/>
                              </a:solidFill>
                            </a:rPr>
                            <m:t> </m:t>
                          </m:r>
                          <m:r>
                            <m:rPr>
                              <m:nor/>
                            </m:rPr>
                            <a:rPr lang="en-US" altLang="zh-CN" sz="2500">
                              <a:solidFill>
                                <a:schemeClr val="tx1"/>
                              </a:solidFill>
                            </a:rPr>
                            <m:t>groups</m:t>
                          </m:r>
                        </m:num>
                        <m:den>
                          <m:r>
                            <m:rPr>
                              <m:nor/>
                            </m:rPr>
                            <a:rPr lang="en-US" altLang="zh-CN" sz="2500">
                              <a:solidFill>
                                <a:schemeClr val="tx1"/>
                              </a:solidFill>
                            </a:rPr>
                            <m:t>Total</m:t>
                          </m:r>
                          <m:r>
                            <m:rPr>
                              <m:nor/>
                            </m:rPr>
                            <a:rPr lang="en-US" altLang="zh-CN" sz="2500">
                              <a:solidFill>
                                <a:schemeClr val="tx1"/>
                              </a:solidFill>
                            </a:rPr>
                            <m:t> </m:t>
                          </m:r>
                          <m:r>
                            <m:rPr>
                              <m:nor/>
                            </m:rPr>
                            <a:rPr lang="en-US" altLang="zh-CN" sz="2500">
                              <a:solidFill>
                                <a:schemeClr val="tx1"/>
                              </a:solidFill>
                            </a:rPr>
                            <m:t>number</m:t>
                          </m:r>
                          <m:r>
                            <m:rPr>
                              <m:nor/>
                            </m:rPr>
                            <a:rPr lang="en-US" altLang="zh-CN" sz="2500">
                              <a:solidFill>
                                <a:schemeClr val="tx1"/>
                              </a:solidFill>
                            </a:rPr>
                            <m:t> </m:t>
                          </m:r>
                          <m:r>
                            <m:rPr>
                              <m:nor/>
                            </m:rPr>
                            <a:rPr lang="en-US" altLang="zh-CN" sz="2500">
                              <a:solidFill>
                                <a:schemeClr val="tx1"/>
                              </a:solidFill>
                            </a:rPr>
                            <m:t>of</m:t>
                          </m:r>
                          <m:r>
                            <m:rPr>
                              <m:nor/>
                            </m:rPr>
                            <a:rPr lang="en-US" altLang="zh-CN" sz="2500">
                              <a:solidFill>
                                <a:schemeClr val="tx1"/>
                              </a:solidFill>
                            </a:rPr>
                            <m:t> </m:t>
                          </m:r>
                          <m:r>
                            <m:rPr>
                              <m:nor/>
                            </m:rPr>
                            <a:rPr lang="en-US" altLang="zh-CN" sz="2500">
                              <a:solidFill>
                                <a:schemeClr val="tx1"/>
                              </a:solidFill>
                            </a:rPr>
                            <m:t>faults</m:t>
                          </m:r>
                        </m:den>
                      </m:f>
                    </m:oMath>
                  </m:oMathPara>
                </a14:m>
                <a:endParaRPr lang="zh-CN" altLang="en-US" sz="2500" dirty="0">
                  <a:solidFill>
                    <a:schemeClr val="tx1"/>
                  </a:solidFill>
                </a:endParaRPr>
              </a:p>
            </p:txBody>
          </p:sp>
        </mc:Choice>
        <mc:Fallback xmlns="">
          <p:sp>
            <p:nvSpPr>
              <p:cNvPr id="5" name="内容占位符 2"/>
              <p:cNvSpPr txBox="1">
                <a:spLocks noRot="1" noChangeAspect="1" noMove="1" noResize="1" noEditPoints="1" noAdjustHandles="1" noChangeArrowheads="1" noChangeShapeType="1" noTextEdit="1"/>
              </p:cNvSpPr>
              <p:nvPr/>
            </p:nvSpPr>
            <p:spPr>
              <a:xfrm>
                <a:off x="323528" y="1301238"/>
                <a:ext cx="8229600" cy="5008081"/>
              </a:xfrm>
              <a:prstGeom prst="rect">
                <a:avLst/>
              </a:prstGeom>
              <a:blipFill rotWithShape="0">
                <a:blip r:embed="rId3"/>
                <a:stretch>
                  <a:fillRect l="-1037" t="-852" r="-1926"/>
                </a:stretch>
              </a:blipFill>
            </p:spPr>
            <p:txBody>
              <a:bodyPr/>
              <a:lstStyle/>
              <a:p>
                <a:r>
                  <a:rPr lang="en-US">
                    <a:noFill/>
                  </a:rPr>
                  <a:t> </a:t>
                </a:r>
              </a:p>
            </p:txBody>
          </p:sp>
        </mc:Fallback>
      </mc:AlternateContent>
    </p:spTree>
    <p:extLst>
      <p:ext uri="{BB962C8B-B14F-4D97-AF65-F5344CB8AC3E}">
        <p14:creationId xmlns:p14="http://schemas.microsoft.com/office/powerpoint/2010/main" val="1816367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12"/>
          </p:nvPr>
        </p:nvSpPr>
        <p:spPr/>
        <p:txBody>
          <a:bodyPr/>
          <a:lstStyle/>
          <a:p>
            <a:fld id="{AE9826FD-CA0A-44D6-B3D7-9CADFEABF6F6}" type="slidenum">
              <a:rPr lang="zh-CN" altLang="en-US" smtClean="0"/>
              <a:t>9</a:t>
            </a:fld>
            <a:endParaRPr lang="zh-CN" altLang="en-US"/>
          </a:p>
        </p:txBody>
      </p:sp>
      <p:cxnSp>
        <p:nvCxnSpPr>
          <p:cNvPr id="10" name="直接连接符 9"/>
          <p:cNvCxnSpPr/>
          <p:nvPr/>
        </p:nvCxnSpPr>
        <p:spPr>
          <a:xfrm>
            <a:off x="323528" y="1268760"/>
            <a:ext cx="856895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 name="标题 1"/>
          <p:cNvSpPr txBox="1">
            <a:spLocks/>
          </p:cNvSpPr>
          <p:nvPr/>
        </p:nvSpPr>
        <p:spPr>
          <a:xfrm>
            <a:off x="323528" y="506760"/>
            <a:ext cx="5822950"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fontAlgn="base">
              <a:spcAft>
                <a:spcPct val="0"/>
              </a:spcAft>
            </a:pPr>
            <a:r>
              <a:rPr lang="en-US" altLang="zh-CN" sz="3600" b="1" dirty="0">
                <a:solidFill>
                  <a:srgbClr val="003263"/>
                </a:solidFill>
                <a:latin typeface="Calibri"/>
                <a:ea typeface="Calibri" pitchFamily="34" charset="0"/>
                <a:cs typeface="Calibri"/>
              </a:rPr>
              <a:t>Design for Test (DFT)</a:t>
            </a:r>
            <a:endParaRPr lang="zh-CN" altLang="en-US" sz="3600" b="1" dirty="0">
              <a:solidFill>
                <a:srgbClr val="003263"/>
              </a:solidFill>
              <a:latin typeface="Calibri"/>
              <a:ea typeface="Calibri" pitchFamily="34" charset="0"/>
              <a:cs typeface="Calibri"/>
            </a:endParaRPr>
          </a:p>
        </p:txBody>
      </p:sp>
      <p:pic>
        <p:nvPicPr>
          <p:cNvPr id="5" name="图片 4" descr="E:\Thesis\thesis\tu\2.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7937" y="1600200"/>
            <a:ext cx="5212175" cy="4277072"/>
          </a:xfrm>
          <a:prstGeom prst="rect">
            <a:avLst/>
          </a:prstGeom>
          <a:noFill/>
          <a:ln>
            <a:noFill/>
          </a:ln>
        </p:spPr>
      </p:pic>
      <p:sp>
        <p:nvSpPr>
          <p:cNvPr id="6" name="内容占位符 2"/>
          <p:cNvSpPr txBox="1">
            <a:spLocks/>
          </p:cNvSpPr>
          <p:nvPr/>
        </p:nvSpPr>
        <p:spPr>
          <a:xfrm>
            <a:off x="5182134" y="1484784"/>
            <a:ext cx="3740144" cy="468076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l" defTabSz="457200" fontAlgn="base">
              <a:spcAft>
                <a:spcPct val="0"/>
              </a:spcAft>
              <a:buFont typeface="Arial" charset="0"/>
              <a:buChar char="•"/>
            </a:pPr>
            <a:r>
              <a:rPr lang="en-US" altLang="zh-CN" sz="2500" dirty="0">
                <a:solidFill>
                  <a:schemeClr val="tx1"/>
                </a:solidFill>
              </a:rPr>
              <a:t> Insert internal scan circuitry to construct full-scan circuit</a:t>
            </a:r>
          </a:p>
          <a:p>
            <a:pPr marL="342900" indent="-342900" algn="l" defTabSz="457200" fontAlgn="base">
              <a:spcAft>
                <a:spcPct val="0"/>
              </a:spcAft>
              <a:buFont typeface="Arial" charset="0"/>
              <a:buChar char="•"/>
            </a:pPr>
            <a:endParaRPr lang="en-US" altLang="zh-CN" sz="2500" dirty="0">
              <a:solidFill>
                <a:schemeClr val="tx1"/>
              </a:solidFill>
            </a:endParaRPr>
          </a:p>
          <a:p>
            <a:pPr marL="342900" indent="-342900" algn="l" defTabSz="457200" fontAlgn="base">
              <a:spcAft>
                <a:spcPct val="0"/>
              </a:spcAft>
              <a:buFont typeface="Arial" charset="0"/>
              <a:buChar char="•"/>
            </a:pPr>
            <a:r>
              <a:rPr lang="en-US" altLang="zh-CN" sz="2500" dirty="0">
                <a:solidFill>
                  <a:schemeClr val="tx1"/>
                </a:solidFill>
              </a:rPr>
              <a:t>Memory elements consist of one or more scan chains to hold the previous value and state</a:t>
            </a:r>
          </a:p>
          <a:p>
            <a:pPr marL="342900" indent="-342900" algn="l" defTabSz="457200" fontAlgn="base">
              <a:spcAft>
                <a:spcPct val="0"/>
              </a:spcAft>
              <a:buFont typeface="Arial" charset="0"/>
              <a:buChar char="•"/>
            </a:pPr>
            <a:endParaRPr lang="en-US" altLang="zh-CN" sz="2500" dirty="0">
              <a:solidFill>
                <a:schemeClr val="tx1"/>
              </a:solidFill>
            </a:endParaRPr>
          </a:p>
          <a:p>
            <a:pPr marL="342900" indent="-342900" algn="l" defTabSz="457200" fontAlgn="base">
              <a:spcAft>
                <a:spcPct val="0"/>
              </a:spcAft>
              <a:buFont typeface="Arial" charset="0"/>
              <a:buChar char="•"/>
            </a:pPr>
            <a:r>
              <a:rPr lang="en-US" altLang="zh-CN" sz="2500" dirty="0">
                <a:solidFill>
                  <a:schemeClr val="tx1"/>
                </a:solidFill>
              </a:rPr>
              <a:t>Controllability and observability</a:t>
            </a:r>
            <a:endParaRPr lang="zh-CN" altLang="en-US" sz="2500" dirty="0">
              <a:solidFill>
                <a:schemeClr val="tx1"/>
              </a:solidFill>
            </a:endParaRPr>
          </a:p>
        </p:txBody>
      </p:sp>
    </p:spTree>
    <p:extLst>
      <p:ext uri="{BB962C8B-B14F-4D97-AF65-F5344CB8AC3E}">
        <p14:creationId xmlns:p14="http://schemas.microsoft.com/office/powerpoint/2010/main" val="1816367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2969</TotalTime>
  <Words>3048</Words>
  <Application>Microsoft Office PowerPoint</Application>
  <PresentationFormat>On-screen Show (4:3)</PresentationFormat>
  <Paragraphs>435</Paragraphs>
  <Slides>33</Slides>
  <Notes>22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33</vt:i4>
      </vt:variant>
    </vt:vector>
  </HeadingPairs>
  <TitlesOfParts>
    <vt:vector size="44" baseType="lpstr">
      <vt:lpstr>SimSun</vt:lpstr>
      <vt:lpstr>SimSun</vt:lpstr>
      <vt:lpstr>Arial</vt:lpstr>
      <vt:lpstr>Calibri</vt:lpstr>
      <vt:lpstr>Cambria Math</vt:lpstr>
      <vt:lpstr>CMU Bright Bold Extended</vt:lpstr>
      <vt:lpstr>CMU Bright Roman</vt:lpstr>
      <vt:lpstr>Helvetica</vt:lpstr>
      <vt:lpstr>Times New Roman</vt:lpstr>
      <vt:lpstr>Wingdings</vt:lpstr>
      <vt:lpstr>Office 主题​​</vt:lpstr>
      <vt:lpstr>06/08/2015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06/08/2015</dc:title>
  <dc:creator>admin</dc:creator>
  <cp:lastModifiedBy>agrawvd</cp:lastModifiedBy>
  <cp:revision>71</cp:revision>
  <cp:lastPrinted>2015-06-08T15:18:26Z</cp:lastPrinted>
  <dcterms:created xsi:type="dcterms:W3CDTF">2015-05-28T01:46:35Z</dcterms:created>
  <dcterms:modified xsi:type="dcterms:W3CDTF">2015-06-09T03:05:35Z</dcterms:modified>
</cp:coreProperties>
</file>